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s/slide6.xml" ContentType="application/vnd.openxmlformats-officedocument.presentationml.slide+xml"/>
  <Override PartName="/ppt/notesSlides/notesSlide17.xml" ContentType="application/vnd.openxmlformats-officedocument.presentationml.notes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57" r:id="rId1"/>
  </p:sldMasterIdLst>
  <p:notesMasterIdLst>
    <p:notesMasterId r:id="rId22"/>
  </p:notesMasterIdLst>
  <p:sldIdLst>
    <p:sldId id="256" r:id="rId2"/>
    <p:sldId id="271" r:id="rId3"/>
    <p:sldId id="257" r:id="rId4"/>
    <p:sldId id="267" r:id="rId5"/>
    <p:sldId id="268" r:id="rId6"/>
    <p:sldId id="269" r:id="rId7"/>
    <p:sldId id="270"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 charset="0"/>
        <a:ea typeface="+mn-ea"/>
        <a:cs typeface="+mn-cs"/>
      </a:defRPr>
    </a:lvl5pPr>
    <a:lvl6pPr marL="2286000" algn="l" defTabSz="457200" rtl="0" eaLnBrk="1" latinLnBrk="0" hangingPunct="1">
      <a:defRPr sz="2400" kern="1200">
        <a:solidFill>
          <a:schemeClr val="tx1"/>
        </a:solidFill>
        <a:latin typeface="Arial" pitchFamily="1" charset="0"/>
        <a:ea typeface="+mn-ea"/>
        <a:cs typeface="+mn-cs"/>
      </a:defRPr>
    </a:lvl6pPr>
    <a:lvl7pPr marL="2743200" algn="l" defTabSz="457200" rtl="0" eaLnBrk="1" latinLnBrk="0" hangingPunct="1">
      <a:defRPr sz="2400" kern="1200">
        <a:solidFill>
          <a:schemeClr val="tx1"/>
        </a:solidFill>
        <a:latin typeface="Arial" pitchFamily="1" charset="0"/>
        <a:ea typeface="+mn-ea"/>
        <a:cs typeface="+mn-cs"/>
      </a:defRPr>
    </a:lvl7pPr>
    <a:lvl8pPr marL="3200400" algn="l" defTabSz="457200" rtl="0" eaLnBrk="1" latinLnBrk="0" hangingPunct="1">
      <a:defRPr sz="2400" kern="1200">
        <a:solidFill>
          <a:schemeClr val="tx1"/>
        </a:solidFill>
        <a:latin typeface="Arial" pitchFamily="1" charset="0"/>
        <a:ea typeface="+mn-ea"/>
        <a:cs typeface="+mn-cs"/>
      </a:defRPr>
    </a:lvl8pPr>
    <a:lvl9pPr marL="3657600" algn="l" defTabSz="457200" rtl="0" eaLnBrk="1" latinLnBrk="0" hangingPunct="1">
      <a:defRPr sz="2400" kern="1200">
        <a:solidFill>
          <a:schemeClr val="tx1"/>
        </a:solidFill>
        <a:latin typeface="Arial"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CC0000"/>
    <a:srgbClr val="F8837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31348" autoAdjust="0"/>
    <p:restoredTop sz="94660"/>
  </p:normalViewPr>
  <p:slideViewPr>
    <p:cSldViewPr>
      <p:cViewPr>
        <p:scale>
          <a:sx n="100" d="100"/>
          <a:sy n="100" d="100"/>
        </p:scale>
        <p:origin x="-2368" y="-15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24"/>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373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373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373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373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373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339D751-64DD-7847-9466-F594A5A17E4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1" charset="0"/>
        <a:ea typeface="+mn-ea"/>
        <a:cs typeface="+mn-cs"/>
      </a:defRPr>
    </a:lvl1pPr>
    <a:lvl2pPr marL="4572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006327-55B0-284E-9B02-9C84F50B8838}" type="slidenum">
              <a:rPr lang="en-US"/>
              <a:pPr/>
              <a:t>1</a:t>
            </a:fld>
            <a:endParaRPr lang="en-US"/>
          </a:p>
        </p:txBody>
      </p:sp>
      <p:sp>
        <p:nvSpPr>
          <p:cNvPr id="74754" name="Rectangle 1026"/>
          <p:cNvSpPr>
            <a:spLocks noChangeArrowheads="1" noTextEdit="1"/>
          </p:cNvSpPr>
          <p:nvPr>
            <p:ph type="sldImg"/>
          </p:nvPr>
        </p:nvSpPr>
        <p:spPr>
          <a:ln/>
        </p:spPr>
      </p:sp>
      <p:sp>
        <p:nvSpPr>
          <p:cNvPr id="74755"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3A8198-C217-A543-BEA2-E2E55443CBDF}" type="slidenum">
              <a:rPr lang="en-US"/>
              <a:pPr/>
              <a:t>10</a:t>
            </a:fld>
            <a:endParaRPr lang="en-US"/>
          </a:p>
        </p:txBody>
      </p:sp>
      <p:sp>
        <p:nvSpPr>
          <p:cNvPr id="83970" name="Rectangle 2"/>
          <p:cNvSpPr>
            <a:spLocks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299469-86CA-A94C-9F35-090F6DC553E0}" type="slidenum">
              <a:rPr lang="en-US"/>
              <a:pPr/>
              <a:t>11</a:t>
            </a:fld>
            <a:endParaRPr lang="en-US"/>
          </a:p>
        </p:txBody>
      </p:sp>
      <p:sp>
        <p:nvSpPr>
          <p:cNvPr id="84994" name="Rectangle 2"/>
          <p:cNvSpPr>
            <a:spLocks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C840E7-1E5D-5947-BA9D-6A0751026B01}" type="slidenum">
              <a:rPr lang="en-US"/>
              <a:pPr/>
              <a:t>12</a:t>
            </a:fld>
            <a:endParaRPr lang="en-US"/>
          </a:p>
        </p:txBody>
      </p:sp>
      <p:sp>
        <p:nvSpPr>
          <p:cNvPr id="86018" name="Rectangle 2"/>
          <p:cNvSpPr>
            <a:spLocks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056815-EF5E-C342-BBFC-3B1E5086F718}" type="slidenum">
              <a:rPr lang="en-US"/>
              <a:pPr/>
              <a:t>13</a:t>
            </a:fld>
            <a:endParaRPr lang="en-US"/>
          </a:p>
        </p:txBody>
      </p:sp>
      <p:sp>
        <p:nvSpPr>
          <p:cNvPr id="87042" name="Rectangle 2"/>
          <p:cNvSpPr>
            <a:spLocks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22B33F-6D68-F243-8734-E1E6CE896332}" type="slidenum">
              <a:rPr lang="en-US"/>
              <a:pPr/>
              <a:t>14</a:t>
            </a:fld>
            <a:endParaRPr lang="en-US"/>
          </a:p>
        </p:txBody>
      </p:sp>
      <p:sp>
        <p:nvSpPr>
          <p:cNvPr id="88066" name="Rectangle 2"/>
          <p:cNvSpPr>
            <a:spLocks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E69E27-D433-0747-873A-86066D5770AF}" type="slidenum">
              <a:rPr lang="en-US"/>
              <a:pPr/>
              <a:t>15</a:t>
            </a:fld>
            <a:endParaRPr lang="en-US"/>
          </a:p>
        </p:txBody>
      </p:sp>
      <p:sp>
        <p:nvSpPr>
          <p:cNvPr id="89090" name="Rectangle 2"/>
          <p:cNvSpPr>
            <a:spLocks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D3C117-C844-894D-B35C-B7817D120FDA}" type="slidenum">
              <a:rPr lang="en-US"/>
              <a:pPr/>
              <a:t>16</a:t>
            </a:fld>
            <a:endParaRPr lang="en-US"/>
          </a:p>
        </p:txBody>
      </p:sp>
      <p:sp>
        <p:nvSpPr>
          <p:cNvPr id="90114" name="Rectangle 2"/>
          <p:cNvSpPr>
            <a:spLocks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E34526-562A-0D4E-83C8-B5F7A946A755}" type="slidenum">
              <a:rPr lang="en-US"/>
              <a:pPr/>
              <a:t>17</a:t>
            </a:fld>
            <a:endParaRPr lang="en-US"/>
          </a:p>
        </p:txBody>
      </p:sp>
      <p:sp>
        <p:nvSpPr>
          <p:cNvPr id="91138" name="Rectangle 2"/>
          <p:cNvSpPr>
            <a:spLocks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9D3DF1-F780-6C41-8527-D95DED1AF7ED}" type="slidenum">
              <a:rPr lang="en-US"/>
              <a:pPr/>
              <a:t>18</a:t>
            </a:fld>
            <a:endParaRPr lang="en-US"/>
          </a:p>
        </p:txBody>
      </p:sp>
      <p:sp>
        <p:nvSpPr>
          <p:cNvPr id="92162" name="Rectangle 2"/>
          <p:cNvSpPr>
            <a:spLocks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CB4CB6-0583-3047-B522-B2172A63C257}" type="slidenum">
              <a:rPr lang="en-US"/>
              <a:pPr/>
              <a:t>19</a:t>
            </a:fld>
            <a:endParaRPr lang="en-US"/>
          </a:p>
        </p:txBody>
      </p:sp>
      <p:sp>
        <p:nvSpPr>
          <p:cNvPr id="93186" name="Rectangle 2"/>
          <p:cNvSpPr>
            <a:spLocks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46B0C5-CE19-1D41-95E0-2A11333F61D4}" type="slidenum">
              <a:rPr lang="en-US"/>
              <a:pPr/>
              <a:t>2</a:t>
            </a:fld>
            <a:endParaRPr lang="en-US"/>
          </a:p>
        </p:txBody>
      </p:sp>
      <p:sp>
        <p:nvSpPr>
          <p:cNvPr id="75778" name="Rectangle 1026"/>
          <p:cNvSpPr>
            <a:spLocks noChangeArrowheads="1" noTextEdit="1"/>
          </p:cNvSpPr>
          <p:nvPr>
            <p:ph type="sldImg"/>
          </p:nvPr>
        </p:nvSpPr>
        <p:spPr>
          <a:ln/>
        </p:spPr>
      </p:sp>
      <p:sp>
        <p:nvSpPr>
          <p:cNvPr id="75779"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24088E-133C-C643-9337-AD96289FC907}" type="slidenum">
              <a:rPr lang="en-US"/>
              <a:pPr/>
              <a:t>20</a:t>
            </a:fld>
            <a:endParaRPr lang="en-US"/>
          </a:p>
        </p:txBody>
      </p:sp>
      <p:sp>
        <p:nvSpPr>
          <p:cNvPr id="94210" name="Rectangle 2"/>
          <p:cNvSpPr>
            <a:spLocks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61C449-A94E-F84F-8B4D-EA91F8B54A79}" type="slidenum">
              <a:rPr lang="en-US"/>
              <a:pPr/>
              <a:t>3</a:t>
            </a:fld>
            <a:endParaRPr lang="en-US"/>
          </a:p>
        </p:txBody>
      </p:sp>
      <p:sp>
        <p:nvSpPr>
          <p:cNvPr id="76802" name="Rectangle 1026"/>
          <p:cNvSpPr>
            <a:spLocks noChangeArrowheads="1" noTextEdit="1"/>
          </p:cNvSpPr>
          <p:nvPr>
            <p:ph type="sldImg"/>
          </p:nvPr>
        </p:nvSpPr>
        <p:spPr>
          <a:ln/>
        </p:spPr>
      </p:sp>
      <p:sp>
        <p:nvSpPr>
          <p:cNvPr id="76803"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0C07A2-AD4A-744D-9F8A-E6B97848F089}" type="slidenum">
              <a:rPr lang="en-US"/>
              <a:pPr/>
              <a:t>4</a:t>
            </a:fld>
            <a:endParaRPr lang="en-US"/>
          </a:p>
        </p:txBody>
      </p:sp>
      <p:sp>
        <p:nvSpPr>
          <p:cNvPr id="77826" name="Rectangle 1026"/>
          <p:cNvSpPr>
            <a:spLocks noChangeArrowheads="1" noTextEdit="1"/>
          </p:cNvSpPr>
          <p:nvPr>
            <p:ph type="sldImg"/>
          </p:nvPr>
        </p:nvSpPr>
        <p:spPr>
          <a:ln/>
        </p:spPr>
      </p:sp>
      <p:sp>
        <p:nvSpPr>
          <p:cNvPr id="7782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F37820-4940-6F43-AA96-9443E10D7533}" type="slidenum">
              <a:rPr lang="en-US"/>
              <a:pPr/>
              <a:t>5</a:t>
            </a:fld>
            <a:endParaRPr lang="en-US"/>
          </a:p>
        </p:txBody>
      </p:sp>
      <p:sp>
        <p:nvSpPr>
          <p:cNvPr id="78850" name="Rectangle 1026"/>
          <p:cNvSpPr>
            <a:spLocks noChangeArrowheads="1" noTextEdit="1"/>
          </p:cNvSpPr>
          <p:nvPr>
            <p:ph type="sldImg"/>
          </p:nvPr>
        </p:nvSpPr>
        <p:spPr>
          <a:ln/>
        </p:spPr>
      </p:sp>
      <p:sp>
        <p:nvSpPr>
          <p:cNvPr id="78851"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7D1442-A644-3447-84AF-A264794CED9D}" type="slidenum">
              <a:rPr lang="en-US"/>
              <a:pPr/>
              <a:t>6</a:t>
            </a:fld>
            <a:endParaRPr lang="en-US"/>
          </a:p>
        </p:txBody>
      </p:sp>
      <p:sp>
        <p:nvSpPr>
          <p:cNvPr id="79874" name="Rectangle 2"/>
          <p:cNvSpPr>
            <a:spLocks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115C5A-8B4C-DF48-B53D-0E5A71303D52}" type="slidenum">
              <a:rPr lang="en-US"/>
              <a:pPr/>
              <a:t>7</a:t>
            </a:fld>
            <a:endParaRPr lang="en-US"/>
          </a:p>
        </p:txBody>
      </p:sp>
      <p:sp>
        <p:nvSpPr>
          <p:cNvPr id="80898" name="Rectangle 2"/>
          <p:cNvSpPr>
            <a:spLocks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2D7358-1DE4-844E-B182-F7143A2E3CC8}" type="slidenum">
              <a:rPr lang="en-US"/>
              <a:pPr/>
              <a:t>8</a:t>
            </a:fld>
            <a:endParaRPr lang="en-US"/>
          </a:p>
        </p:txBody>
      </p:sp>
      <p:sp>
        <p:nvSpPr>
          <p:cNvPr id="81922" name="Rectangle 2"/>
          <p:cNvSpPr>
            <a:spLocks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3A36E4-DC74-E340-9380-74FEBF0D70B2}" type="slidenum">
              <a:rPr lang="en-US"/>
              <a:pPr/>
              <a:t>9</a:t>
            </a:fld>
            <a:endParaRPr lang="en-US"/>
          </a:p>
        </p:txBody>
      </p:sp>
      <p:sp>
        <p:nvSpPr>
          <p:cNvPr id="82946" name="Rectangle 2"/>
          <p:cNvSpPr>
            <a:spLocks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grpSp>
        <p:nvGrpSpPr>
          <p:cNvPr id="25602" name="Group 2"/>
          <p:cNvGrpSpPr>
            <a:grpSpLocks/>
          </p:cNvGrpSpPr>
          <p:nvPr/>
        </p:nvGrpSpPr>
        <p:grpSpPr bwMode="auto">
          <a:xfrm>
            <a:off x="0" y="0"/>
            <a:ext cx="9144000" cy="6856413"/>
            <a:chOff x="0" y="0"/>
            <a:chExt cx="5760" cy="4319"/>
          </a:xfrm>
        </p:grpSpPr>
        <p:sp>
          <p:nvSpPr>
            <p:cNvPr id="25603"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prstTxWarp prst="textNoShape">
                <a:avLst/>
              </a:prstTxWarp>
            </a:bodyPr>
            <a:lstStyle/>
            <a:p>
              <a:endParaRPr lang="en-US"/>
            </a:p>
          </p:txBody>
        </p:sp>
        <p:sp>
          <p:nvSpPr>
            <p:cNvPr id="25604"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5605"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prstTxWarp prst="textNoShape">
                <a:avLst/>
              </a:prstTxWarp>
            </a:bodyPr>
            <a:lstStyle/>
            <a:p>
              <a:endParaRPr lang="en-US"/>
            </a:p>
          </p:txBody>
        </p:sp>
        <p:sp>
          <p:nvSpPr>
            <p:cNvPr id="25606"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prstTxWarp prst="textNoShape">
                <a:avLst/>
              </a:prstTxWarp>
            </a:bodyPr>
            <a:lstStyle/>
            <a:p>
              <a:endParaRPr lang="en-US"/>
            </a:p>
          </p:txBody>
        </p:sp>
        <p:sp>
          <p:nvSpPr>
            <p:cNvPr id="25607"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prstTxWarp prst="textNoShape">
                <a:avLst/>
              </a:prstTxWarp>
            </a:bodyPr>
            <a:lstStyle/>
            <a:p>
              <a:endParaRPr lang="en-US"/>
            </a:p>
          </p:txBody>
        </p:sp>
        <p:sp>
          <p:nvSpPr>
            <p:cNvPr id="25608"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prstTxWarp prst="textNoShape">
                <a:avLst/>
              </a:prstTxWarp>
            </a:bodyPr>
            <a:lstStyle/>
            <a:p>
              <a:endParaRPr lang="en-US"/>
            </a:p>
          </p:txBody>
        </p:sp>
        <p:sp>
          <p:nvSpPr>
            <p:cNvPr id="25609"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prstTxWarp prst="textNoShape">
                <a:avLst/>
              </a:prstTxWarp>
            </a:bodyPr>
            <a:lstStyle/>
            <a:p>
              <a:endParaRPr lang="en-US"/>
            </a:p>
          </p:txBody>
        </p:sp>
        <p:sp>
          <p:nvSpPr>
            <p:cNvPr id="25610"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prstTxWarp prst="textNoShape">
                <a:avLst/>
              </a:prstTxWarp>
            </a:bodyPr>
            <a:lstStyle/>
            <a:p>
              <a:endParaRPr lang="en-US"/>
            </a:p>
          </p:txBody>
        </p:sp>
        <p:sp>
          <p:nvSpPr>
            <p:cNvPr id="25611"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prstTxWarp prst="textNoShape">
                <a:avLst/>
              </a:prstTxWarp>
            </a:bodyPr>
            <a:lstStyle/>
            <a:p>
              <a:endParaRPr lang="en-US"/>
            </a:p>
          </p:txBody>
        </p:sp>
        <p:sp>
          <p:nvSpPr>
            <p:cNvPr id="25612"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prstTxWarp prst="textNoShape">
                <a:avLst/>
              </a:prstTxWarp>
            </a:bodyPr>
            <a:lstStyle/>
            <a:p>
              <a:endParaRPr lang="en-US"/>
            </a:p>
          </p:txBody>
        </p:sp>
        <p:sp>
          <p:nvSpPr>
            <p:cNvPr id="25613"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prstTxWarp prst="textNoShape">
                <a:avLst/>
              </a:prstTxWarp>
            </a:bodyPr>
            <a:lstStyle/>
            <a:p>
              <a:endParaRPr lang="en-US"/>
            </a:p>
          </p:txBody>
        </p:sp>
        <p:sp>
          <p:nvSpPr>
            <p:cNvPr id="25614"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5615"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prstTxWarp prst="textNoShape">
                <a:avLst/>
              </a:prstTxWarp>
            </a:bodyPr>
            <a:lstStyle/>
            <a:p>
              <a:endParaRPr lang="en-US"/>
            </a:p>
          </p:txBody>
        </p:sp>
        <p:sp>
          <p:nvSpPr>
            <p:cNvPr id="25616"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prstTxWarp prst="textNoShape">
                <a:avLst/>
              </a:prstTxWarp>
            </a:bodyPr>
            <a:lstStyle/>
            <a:p>
              <a:endParaRPr lang="en-US"/>
            </a:p>
          </p:txBody>
        </p:sp>
        <p:sp>
          <p:nvSpPr>
            <p:cNvPr id="25617"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5618"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prstTxWarp prst="textNoShape">
                <a:avLst/>
              </a:prstTxWarp>
            </a:bodyPr>
            <a:lstStyle/>
            <a:p>
              <a:endParaRPr lang="en-US"/>
            </a:p>
          </p:txBody>
        </p:sp>
        <p:sp>
          <p:nvSpPr>
            <p:cNvPr id="25619"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prstTxWarp prst="textNoShape">
                <a:avLst/>
              </a:prstTxWarp>
            </a:bodyPr>
            <a:lstStyle/>
            <a:p>
              <a:endParaRPr lang="en-US"/>
            </a:p>
          </p:txBody>
        </p:sp>
        <p:sp>
          <p:nvSpPr>
            <p:cNvPr id="25620"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5621"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prstTxWarp prst="textNoShape">
                <a:avLst/>
              </a:prstTxWarp>
            </a:bodyPr>
            <a:lstStyle/>
            <a:p>
              <a:endParaRPr lang="en-US"/>
            </a:p>
          </p:txBody>
        </p:sp>
        <p:sp>
          <p:nvSpPr>
            <p:cNvPr id="25622"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5623"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prstTxWarp prst="textNoShape">
                <a:avLst/>
              </a:prstTxWarp>
            </a:bodyPr>
            <a:lstStyle/>
            <a:p>
              <a:endParaRPr lang="en-US"/>
            </a:p>
          </p:txBody>
        </p:sp>
        <p:sp>
          <p:nvSpPr>
            <p:cNvPr id="25624"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prstTxWarp prst="textNoShape">
                <a:avLst/>
              </a:prstTxWarp>
            </a:bodyPr>
            <a:lstStyle/>
            <a:p>
              <a:endParaRPr lang="en-US"/>
            </a:p>
          </p:txBody>
        </p:sp>
        <p:sp>
          <p:nvSpPr>
            <p:cNvPr id="25625"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prstTxWarp prst="textNoShape">
                <a:avLst/>
              </a:prstTxWarp>
            </a:bodyPr>
            <a:lstStyle/>
            <a:p>
              <a:endParaRPr lang="en-US"/>
            </a:p>
          </p:txBody>
        </p:sp>
        <p:sp>
          <p:nvSpPr>
            <p:cNvPr id="25626"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prstTxWarp prst="textNoShape">
                <a:avLst/>
              </a:prstTxWarp>
            </a:bodyPr>
            <a:lstStyle/>
            <a:p>
              <a:endParaRPr lang="en-US"/>
            </a:p>
          </p:txBody>
        </p:sp>
        <p:sp>
          <p:nvSpPr>
            <p:cNvPr id="25627"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prstTxWarp prst="textNoShape">
                <a:avLst/>
              </a:prstTxWarp>
            </a:bodyPr>
            <a:lstStyle/>
            <a:p>
              <a:endParaRPr lang="en-US"/>
            </a:p>
          </p:txBody>
        </p:sp>
        <p:sp>
          <p:nvSpPr>
            <p:cNvPr id="25628"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prstTxWarp prst="textNoShape">
                <a:avLst/>
              </a:prstTxWarp>
            </a:bodyPr>
            <a:lstStyle/>
            <a:p>
              <a:endParaRPr lang="en-US"/>
            </a:p>
          </p:txBody>
        </p:sp>
        <p:sp>
          <p:nvSpPr>
            <p:cNvPr id="25629"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5630"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prstTxWarp prst="textNoShape">
                <a:avLst/>
              </a:prstTxWarp>
            </a:bodyPr>
            <a:lstStyle/>
            <a:p>
              <a:endParaRPr lang="en-US"/>
            </a:p>
          </p:txBody>
        </p:sp>
        <p:sp>
          <p:nvSpPr>
            <p:cNvPr id="25631"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5632"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prstTxWarp prst="textNoShape">
                <a:avLst/>
              </a:prstTxWarp>
            </a:bodyPr>
            <a:lstStyle/>
            <a:p>
              <a:endParaRPr lang="en-US"/>
            </a:p>
          </p:txBody>
        </p:sp>
        <p:sp>
          <p:nvSpPr>
            <p:cNvPr id="25633"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5634"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5635"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prstTxWarp prst="textNoShape">
                <a:avLst/>
              </a:prstTxWarp>
            </a:bodyPr>
            <a:lstStyle/>
            <a:p>
              <a:endParaRPr lang="en-US"/>
            </a:p>
          </p:txBody>
        </p:sp>
        <p:sp>
          <p:nvSpPr>
            <p:cNvPr id="25636"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5637"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5638"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prstTxWarp prst="textNoShape">
                <a:avLst/>
              </a:prstTxWarp>
            </a:bodyPr>
            <a:lstStyle/>
            <a:p>
              <a:endParaRPr lang="en-US"/>
            </a:p>
          </p:txBody>
        </p:sp>
        <p:grpSp>
          <p:nvGrpSpPr>
            <p:cNvPr id="25639" name="Group 39"/>
            <p:cNvGrpSpPr>
              <a:grpSpLocks/>
            </p:cNvGrpSpPr>
            <p:nvPr userDrawn="1"/>
          </p:nvGrpSpPr>
          <p:grpSpPr bwMode="auto">
            <a:xfrm>
              <a:off x="0" y="1632"/>
              <a:ext cx="5758" cy="1858"/>
              <a:chOff x="0" y="1632"/>
              <a:chExt cx="5758" cy="1858"/>
            </a:xfrm>
          </p:grpSpPr>
          <p:sp>
            <p:nvSpPr>
              <p:cNvPr id="25640"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prstTxWarp prst="textNoShape">
                  <a:avLst/>
                </a:prstTxWarp>
              </a:bodyPr>
              <a:lstStyle/>
              <a:p>
                <a:endParaRPr lang="en-US"/>
              </a:p>
            </p:txBody>
          </p:sp>
          <p:sp>
            <p:nvSpPr>
              <p:cNvPr id="25641"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prstTxWarp prst="textNoShape">
                  <a:avLst/>
                </a:prstTxWarp>
              </a:bodyPr>
              <a:lstStyle/>
              <a:p>
                <a:endParaRPr lang="en-US"/>
              </a:p>
            </p:txBody>
          </p:sp>
        </p:grpSp>
      </p:grpSp>
      <p:sp>
        <p:nvSpPr>
          <p:cNvPr id="25642"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25643"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1" charset="2"/>
              <a:buNone/>
              <a:defRPr sz="3600"/>
            </a:lvl1pPr>
          </a:lstStyle>
          <a:p>
            <a:r>
              <a:rPr lang="en-US"/>
              <a:t>Click to edit Master subtitle style</a:t>
            </a:r>
          </a:p>
        </p:txBody>
      </p:sp>
      <p:sp>
        <p:nvSpPr>
          <p:cNvPr id="25644" name="Rectangle 44"/>
          <p:cNvSpPr>
            <a:spLocks noGrp="1" noChangeArrowheads="1"/>
          </p:cNvSpPr>
          <p:nvPr>
            <p:ph type="dt" sz="quarter" idx="2"/>
          </p:nvPr>
        </p:nvSpPr>
        <p:spPr/>
        <p:txBody>
          <a:bodyPr/>
          <a:lstStyle>
            <a:lvl1pPr>
              <a:defRPr/>
            </a:lvl1pPr>
          </a:lstStyle>
          <a:p>
            <a:endParaRPr lang="en-US"/>
          </a:p>
        </p:txBody>
      </p:sp>
      <p:sp>
        <p:nvSpPr>
          <p:cNvPr id="25645" name="Rectangle 45"/>
          <p:cNvSpPr>
            <a:spLocks noGrp="1" noChangeArrowheads="1"/>
          </p:cNvSpPr>
          <p:nvPr>
            <p:ph type="ftr" sz="quarter" idx="3"/>
          </p:nvPr>
        </p:nvSpPr>
        <p:spPr/>
        <p:txBody>
          <a:bodyPr/>
          <a:lstStyle>
            <a:lvl1pPr>
              <a:defRPr/>
            </a:lvl1pPr>
          </a:lstStyle>
          <a:p>
            <a:endParaRPr lang="en-US"/>
          </a:p>
        </p:txBody>
      </p:sp>
      <p:sp>
        <p:nvSpPr>
          <p:cNvPr id="25646" name="Rectangle 46"/>
          <p:cNvSpPr>
            <a:spLocks noGrp="1" noChangeArrowheads="1"/>
          </p:cNvSpPr>
          <p:nvPr>
            <p:ph type="sldNum" sz="quarter" idx="4"/>
          </p:nvPr>
        </p:nvSpPr>
        <p:spPr/>
        <p:txBody>
          <a:bodyPr/>
          <a:lstStyle>
            <a:lvl1pPr>
              <a:defRPr/>
            </a:lvl1pPr>
          </a:lstStyle>
          <a:p>
            <a:fld id="{38FE4233-6760-F449-9417-37F32E55E291}" type="slidenum">
              <a:rPr lang="en-US"/>
              <a:pPr/>
              <a:t>‹#›</a:t>
            </a:fld>
            <a:endParaRPr lang="en-US"/>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4753F02B-CEEA-9B42-9C1B-F324F4CBF7DA}" type="slidenum">
              <a:rPr lang="en-US"/>
              <a:pPr/>
              <a:t>‹#›</a:t>
            </a:fld>
            <a:endParaRPr 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14DB182E-5D3D-CD43-9FF8-6522F5AEE1C9}" type="slidenum">
              <a:rPr lang="en-US"/>
              <a:pPr/>
              <a:t>‹#›</a:t>
            </a:fld>
            <a:endParaRPr lang="en-US"/>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3638"/>
            <a:ext cx="21336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3638"/>
            <a:ext cx="2133600" cy="457200"/>
          </a:xfrm>
        </p:spPr>
        <p:txBody>
          <a:bodyPr/>
          <a:lstStyle>
            <a:lvl1pPr>
              <a:defRPr smtClean="0"/>
            </a:lvl1pPr>
          </a:lstStyle>
          <a:p>
            <a:fld id="{5E87697F-811F-CB4A-AD6F-83F83AB2D71C}" type="slidenum">
              <a:rPr lang="en-US"/>
              <a:pPr/>
              <a:t>‹#›</a:t>
            </a:fld>
            <a:endParaRPr lang="en-US"/>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F0B838F9-7855-5644-895B-72D8549FD56D}" type="slidenum">
              <a:rPr lang="en-US"/>
              <a:pPr/>
              <a:t>‹#›</a:t>
            </a:fld>
            <a:endParaRPr lang="en-US"/>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353D2945-95B8-0044-B181-37A5970FEEBF}" type="slidenum">
              <a:rPr lang="en-US"/>
              <a:pPr/>
              <a:t>‹#›</a:t>
            </a:fld>
            <a:endParaRPr lang="en-US"/>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ED713CEA-9BFA-524D-8371-3B8243A5E345}" type="slidenum">
              <a:rPr lang="en-US"/>
              <a:pPr/>
              <a:t>‹#›</a:t>
            </a:fld>
            <a:endParaRPr lang="en-US"/>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506507DC-F62E-254E-963E-625C0EDCE4FB}" type="slidenum">
              <a:rPr lang="en-US"/>
              <a:pPr/>
              <a:t>‹#›</a:t>
            </a:fld>
            <a:endParaRPr lang="en-US"/>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ADED29B4-F403-7346-8848-93DA9DFCB378}" type="slidenum">
              <a:rPr lang="en-US"/>
              <a:pPr/>
              <a:t>‹#›</a:t>
            </a:fld>
            <a:endParaRPr lang="en-US"/>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94680008-61D6-3B4E-84C8-5192F0621667}" type="slidenum">
              <a:rPr lang="en-US"/>
              <a:pPr/>
              <a:t>‹#›</a:t>
            </a:fld>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544F1783-64DB-DC4A-9BE3-4B0708862F2A}" type="slidenum">
              <a:rPr lang="en-US"/>
              <a:pPr/>
              <a:t>‹#›</a:t>
            </a:fld>
            <a:endParaRPr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E7A8C2AA-3D72-2F47-B0AC-73DD5BA1E165}" type="slidenum">
              <a:rPr lang="en-US"/>
              <a:pPr/>
              <a:t>‹#›</a:t>
            </a:fld>
            <a:endParaRPr 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png"/><Relationship Id="rId1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24578" name="Group 2"/>
          <p:cNvGrpSpPr>
            <a:grpSpLocks/>
          </p:cNvGrpSpPr>
          <p:nvPr/>
        </p:nvGrpSpPr>
        <p:grpSpPr bwMode="auto">
          <a:xfrm>
            <a:off x="0" y="0"/>
            <a:ext cx="9144000" cy="6856413"/>
            <a:chOff x="0" y="0"/>
            <a:chExt cx="5760" cy="4319"/>
          </a:xfrm>
        </p:grpSpPr>
        <p:sp>
          <p:nvSpPr>
            <p:cNvPr id="24579"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prstTxWarp prst="textNoShape">
                <a:avLst/>
              </a:prstTxWarp>
            </a:bodyPr>
            <a:lstStyle/>
            <a:p>
              <a:endParaRPr lang="en-US"/>
            </a:p>
          </p:txBody>
        </p:sp>
        <p:sp>
          <p:nvSpPr>
            <p:cNvPr id="24580"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4581"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prstTxWarp prst="textNoShape">
                <a:avLst/>
              </a:prstTxWarp>
            </a:bodyPr>
            <a:lstStyle/>
            <a:p>
              <a:endParaRPr lang="en-US"/>
            </a:p>
          </p:txBody>
        </p:sp>
        <p:sp>
          <p:nvSpPr>
            <p:cNvPr id="24582"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prstTxWarp prst="textNoShape">
                <a:avLst/>
              </a:prstTxWarp>
            </a:bodyPr>
            <a:lstStyle/>
            <a:p>
              <a:endParaRPr lang="en-US"/>
            </a:p>
          </p:txBody>
        </p:sp>
        <p:sp>
          <p:nvSpPr>
            <p:cNvPr id="24583"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prstTxWarp prst="textNoShape">
                <a:avLst/>
              </a:prstTxWarp>
            </a:bodyPr>
            <a:lstStyle/>
            <a:p>
              <a:endParaRPr lang="en-US"/>
            </a:p>
          </p:txBody>
        </p:sp>
        <p:sp>
          <p:nvSpPr>
            <p:cNvPr id="24584"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prstTxWarp prst="textNoShape">
                <a:avLst/>
              </a:prstTxWarp>
            </a:bodyPr>
            <a:lstStyle/>
            <a:p>
              <a:endParaRPr lang="en-US"/>
            </a:p>
          </p:txBody>
        </p:sp>
        <p:sp>
          <p:nvSpPr>
            <p:cNvPr id="24585"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prstTxWarp prst="textNoShape">
                <a:avLst/>
              </a:prstTxWarp>
            </a:bodyPr>
            <a:lstStyle/>
            <a:p>
              <a:endParaRPr lang="en-US"/>
            </a:p>
          </p:txBody>
        </p:sp>
        <p:sp>
          <p:nvSpPr>
            <p:cNvPr id="24586"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prstTxWarp prst="textNoShape">
                <a:avLst/>
              </a:prstTxWarp>
            </a:bodyPr>
            <a:lstStyle/>
            <a:p>
              <a:endParaRPr lang="en-US"/>
            </a:p>
          </p:txBody>
        </p:sp>
        <p:sp>
          <p:nvSpPr>
            <p:cNvPr id="24587"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prstTxWarp prst="textNoShape">
                <a:avLst/>
              </a:prstTxWarp>
            </a:bodyPr>
            <a:lstStyle/>
            <a:p>
              <a:endParaRPr lang="en-US"/>
            </a:p>
          </p:txBody>
        </p:sp>
        <p:sp>
          <p:nvSpPr>
            <p:cNvPr id="24588"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prstTxWarp prst="textNoShape">
                <a:avLst/>
              </a:prstTxWarp>
            </a:bodyPr>
            <a:lstStyle/>
            <a:p>
              <a:endParaRPr lang="en-US"/>
            </a:p>
          </p:txBody>
        </p:sp>
        <p:sp>
          <p:nvSpPr>
            <p:cNvPr id="24589"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prstTxWarp prst="textNoShape">
                <a:avLst/>
              </a:prstTxWarp>
            </a:bodyPr>
            <a:lstStyle/>
            <a:p>
              <a:endParaRPr lang="en-US"/>
            </a:p>
          </p:txBody>
        </p:sp>
        <p:sp>
          <p:nvSpPr>
            <p:cNvPr id="24590"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4591"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prstTxWarp prst="textNoShape">
                <a:avLst/>
              </a:prstTxWarp>
            </a:bodyPr>
            <a:lstStyle/>
            <a:p>
              <a:endParaRPr lang="en-US"/>
            </a:p>
          </p:txBody>
        </p:sp>
        <p:sp>
          <p:nvSpPr>
            <p:cNvPr id="24592"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prstTxWarp prst="textNoShape">
                <a:avLst/>
              </a:prstTxWarp>
            </a:bodyPr>
            <a:lstStyle/>
            <a:p>
              <a:endParaRPr lang="en-US"/>
            </a:p>
          </p:txBody>
        </p:sp>
        <p:sp>
          <p:nvSpPr>
            <p:cNvPr id="24593"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4594"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prstTxWarp prst="textNoShape">
                <a:avLst/>
              </a:prstTxWarp>
            </a:bodyPr>
            <a:lstStyle/>
            <a:p>
              <a:endParaRPr lang="en-US"/>
            </a:p>
          </p:txBody>
        </p:sp>
        <p:sp>
          <p:nvSpPr>
            <p:cNvPr id="24595"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prstTxWarp prst="textNoShape">
                <a:avLst/>
              </a:prstTxWarp>
            </a:bodyPr>
            <a:lstStyle/>
            <a:p>
              <a:endParaRPr lang="en-US"/>
            </a:p>
          </p:txBody>
        </p:sp>
        <p:sp>
          <p:nvSpPr>
            <p:cNvPr id="24596"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4597"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prstTxWarp prst="textNoShape">
                <a:avLst/>
              </a:prstTxWarp>
            </a:bodyPr>
            <a:lstStyle/>
            <a:p>
              <a:endParaRPr lang="en-US"/>
            </a:p>
          </p:txBody>
        </p:sp>
        <p:sp>
          <p:nvSpPr>
            <p:cNvPr id="24598"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4599"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prstTxWarp prst="textNoShape">
                <a:avLst/>
              </a:prstTxWarp>
            </a:bodyPr>
            <a:lstStyle/>
            <a:p>
              <a:endParaRPr lang="en-US"/>
            </a:p>
          </p:txBody>
        </p:sp>
        <p:sp>
          <p:nvSpPr>
            <p:cNvPr id="24600"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prstTxWarp prst="textNoShape">
                <a:avLst/>
              </a:prstTxWarp>
            </a:bodyPr>
            <a:lstStyle/>
            <a:p>
              <a:endParaRPr lang="en-US"/>
            </a:p>
          </p:txBody>
        </p:sp>
        <p:sp>
          <p:nvSpPr>
            <p:cNvPr id="24601"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prstTxWarp prst="textNoShape">
                <a:avLst/>
              </a:prstTxWarp>
            </a:bodyPr>
            <a:lstStyle/>
            <a:p>
              <a:endParaRPr lang="en-US"/>
            </a:p>
          </p:txBody>
        </p:sp>
        <p:sp>
          <p:nvSpPr>
            <p:cNvPr id="24602"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prstTxWarp prst="textNoShape">
                <a:avLst/>
              </a:prstTxWarp>
            </a:bodyPr>
            <a:lstStyle/>
            <a:p>
              <a:endParaRPr lang="en-US"/>
            </a:p>
          </p:txBody>
        </p:sp>
        <p:sp>
          <p:nvSpPr>
            <p:cNvPr id="24603"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prstTxWarp prst="textNoShape">
                <a:avLst/>
              </a:prstTxWarp>
            </a:bodyPr>
            <a:lstStyle/>
            <a:p>
              <a:endParaRPr lang="en-US"/>
            </a:p>
          </p:txBody>
        </p:sp>
        <p:sp>
          <p:nvSpPr>
            <p:cNvPr id="24604"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prstTxWarp prst="textNoShape">
                <a:avLst/>
              </a:prstTxWarp>
            </a:bodyPr>
            <a:lstStyle/>
            <a:p>
              <a:endParaRPr lang="en-US"/>
            </a:p>
          </p:txBody>
        </p:sp>
        <p:sp>
          <p:nvSpPr>
            <p:cNvPr id="24605"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4606"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prstTxWarp prst="textNoShape">
                <a:avLst/>
              </a:prstTxWarp>
            </a:bodyPr>
            <a:lstStyle/>
            <a:p>
              <a:endParaRPr lang="en-US"/>
            </a:p>
          </p:txBody>
        </p:sp>
        <p:sp>
          <p:nvSpPr>
            <p:cNvPr id="24607"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4608"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prstTxWarp prst="textNoShape">
                <a:avLst/>
              </a:prstTxWarp>
            </a:bodyPr>
            <a:lstStyle/>
            <a:p>
              <a:endParaRPr lang="en-US"/>
            </a:p>
          </p:txBody>
        </p:sp>
        <p:sp>
          <p:nvSpPr>
            <p:cNvPr id="24609"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4610"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4611"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prstTxWarp prst="textNoShape">
                <a:avLst/>
              </a:prstTxWarp>
            </a:bodyPr>
            <a:lstStyle/>
            <a:p>
              <a:endParaRPr lang="en-US"/>
            </a:p>
          </p:txBody>
        </p:sp>
        <p:sp>
          <p:nvSpPr>
            <p:cNvPr id="24612"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4613"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prstTxWarp prst="textNoShape">
                <a:avLst/>
              </a:prstTxWarp>
            </a:bodyPr>
            <a:lstStyle/>
            <a:p>
              <a:endParaRPr lang="en-US"/>
            </a:p>
          </p:txBody>
        </p:sp>
        <p:sp>
          <p:nvSpPr>
            <p:cNvPr id="24614"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prstTxWarp prst="textNoShape">
                <a:avLst/>
              </a:prstTxWarp>
            </a:bodyPr>
            <a:lstStyle/>
            <a:p>
              <a:endParaRPr lang="en-US"/>
            </a:p>
          </p:txBody>
        </p:sp>
        <p:grpSp>
          <p:nvGrpSpPr>
            <p:cNvPr id="24615" name="Group 39"/>
            <p:cNvGrpSpPr>
              <a:grpSpLocks/>
            </p:cNvGrpSpPr>
            <p:nvPr userDrawn="1"/>
          </p:nvGrpSpPr>
          <p:grpSpPr bwMode="auto">
            <a:xfrm>
              <a:off x="0" y="1632"/>
              <a:ext cx="5758" cy="1858"/>
              <a:chOff x="0" y="1632"/>
              <a:chExt cx="5758" cy="1858"/>
            </a:xfrm>
          </p:grpSpPr>
          <p:sp>
            <p:nvSpPr>
              <p:cNvPr id="24616"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prstTxWarp prst="textNoShape">
                  <a:avLst/>
                </a:prstTxWarp>
              </a:bodyPr>
              <a:lstStyle/>
              <a:p>
                <a:endParaRPr lang="en-US"/>
              </a:p>
            </p:txBody>
          </p:sp>
          <p:sp>
            <p:nvSpPr>
              <p:cNvPr id="24617"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prstTxWarp prst="textNoShape">
                  <a:avLst/>
                </a:prstTxWarp>
              </a:bodyPr>
              <a:lstStyle/>
              <a:p>
                <a:endParaRPr lang="en-US"/>
              </a:p>
            </p:txBody>
          </p:sp>
        </p:grpSp>
      </p:grpSp>
      <p:sp>
        <p:nvSpPr>
          <p:cNvPr id="24618"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4619"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620"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24621"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24622"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6989BB2A-C18A-2344-B3C7-0971E543E201}"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transition spd="slow">
    <p:fade/>
  </p:transition>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itchFamily="1"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itchFamily="1"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itchFamily="1"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itchFamily="1"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1"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1"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1"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1" charset="0"/>
        </a:defRPr>
      </a:lvl9pPr>
    </p:titleStyle>
    <p:bodyStyle>
      <a:lvl1pPr marL="342900" indent="-342900" algn="l" rtl="0" fontAlgn="base">
        <a:spcBef>
          <a:spcPct val="20000"/>
        </a:spcBef>
        <a:spcAft>
          <a:spcPct val="0"/>
        </a:spcAft>
        <a:buClr>
          <a:schemeClr val="hlink"/>
        </a:buClr>
        <a:buSzPct val="90000"/>
        <a:buFont typeface="Wingdings" pitchFamily="1"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ea typeface="ＭＳ Ｐゴシック" pitchFamily="1" charset="-128"/>
        </a:defRPr>
      </a:lvl2pPr>
      <a:lvl3pPr marL="1143000" indent="-228600" algn="l" rtl="0" fontAlgn="base">
        <a:spcBef>
          <a:spcPct val="20000"/>
        </a:spcBef>
        <a:spcAft>
          <a:spcPct val="0"/>
        </a:spcAft>
        <a:buClr>
          <a:schemeClr val="accent2"/>
        </a:buClr>
        <a:buSzPct val="90000"/>
        <a:buFont typeface="Wingdings" pitchFamily="1" charset="2"/>
        <a:buBlip>
          <a:blip r:embed="rId15"/>
        </a:buBlip>
        <a:defRPr sz="2400">
          <a:solidFill>
            <a:schemeClr val="tx1"/>
          </a:solidFill>
          <a:effectLst>
            <a:outerShdw blurRad="38100" dist="38100" dir="2700000" algn="tl">
              <a:srgbClr val="000000"/>
            </a:outerShdw>
          </a:effectLst>
          <a:latin typeface="+mn-lt"/>
          <a:ea typeface="ＭＳ Ｐゴシック" pitchFamily="1" charset="-128"/>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ea typeface="ＭＳ Ｐゴシック" pitchFamily="1" charset="-128"/>
        </a:defRPr>
      </a:lvl4pPr>
      <a:lvl5pPr marL="2057400" indent="-228600" algn="l" rtl="0" fontAlgn="base">
        <a:spcBef>
          <a:spcPct val="20000"/>
        </a:spcBef>
        <a:spcAft>
          <a:spcPct val="0"/>
        </a:spcAft>
        <a:buClr>
          <a:schemeClr val="folHlink"/>
        </a:buClr>
        <a:buSzPct val="90000"/>
        <a:buFont typeface="Wingdings" pitchFamily="1" charset="2"/>
        <a:buBlip>
          <a:blip r:embed="rId16"/>
        </a:buBlip>
        <a:defRPr sz="2000">
          <a:solidFill>
            <a:schemeClr val="tx1"/>
          </a:solidFill>
          <a:effectLst>
            <a:outerShdw blurRad="38100" dist="38100" dir="2700000" algn="tl">
              <a:srgbClr val="000000"/>
            </a:outerShdw>
          </a:effectLst>
          <a:latin typeface="+mn-lt"/>
          <a:ea typeface="ＭＳ Ｐゴシック" pitchFamily="1" charset="-128"/>
        </a:defRPr>
      </a:lvl5pPr>
      <a:lvl6pPr marL="2514600" indent="-228600" algn="l" rtl="0" fontAlgn="base">
        <a:spcBef>
          <a:spcPct val="20000"/>
        </a:spcBef>
        <a:spcAft>
          <a:spcPct val="0"/>
        </a:spcAft>
        <a:buClr>
          <a:schemeClr val="folHlink"/>
        </a:buClr>
        <a:buSzPct val="90000"/>
        <a:buFont typeface="Wingdings" pitchFamily="1" charset="2"/>
        <a:buBlip>
          <a:blip r:embed="rId16"/>
        </a:buBlip>
        <a:defRPr sz="2000">
          <a:solidFill>
            <a:schemeClr val="tx1"/>
          </a:solidFill>
          <a:effectLst>
            <a:outerShdw blurRad="38100" dist="38100" dir="2700000" algn="tl">
              <a:srgbClr val="000000"/>
            </a:outerShdw>
          </a:effectLst>
          <a:latin typeface="+mn-lt"/>
          <a:ea typeface="ＭＳ Ｐゴシック" pitchFamily="1" charset="-128"/>
        </a:defRPr>
      </a:lvl6pPr>
      <a:lvl7pPr marL="2971800" indent="-228600" algn="l" rtl="0" fontAlgn="base">
        <a:spcBef>
          <a:spcPct val="20000"/>
        </a:spcBef>
        <a:spcAft>
          <a:spcPct val="0"/>
        </a:spcAft>
        <a:buClr>
          <a:schemeClr val="folHlink"/>
        </a:buClr>
        <a:buSzPct val="90000"/>
        <a:buFont typeface="Wingdings" pitchFamily="1" charset="2"/>
        <a:buBlip>
          <a:blip r:embed="rId16"/>
        </a:buBlip>
        <a:defRPr sz="2000">
          <a:solidFill>
            <a:schemeClr val="tx1"/>
          </a:solidFill>
          <a:effectLst>
            <a:outerShdw blurRad="38100" dist="38100" dir="2700000" algn="tl">
              <a:srgbClr val="000000"/>
            </a:outerShdw>
          </a:effectLst>
          <a:latin typeface="+mn-lt"/>
          <a:ea typeface="ＭＳ Ｐゴシック" pitchFamily="1" charset="-128"/>
        </a:defRPr>
      </a:lvl7pPr>
      <a:lvl8pPr marL="3429000" indent="-228600" algn="l" rtl="0" fontAlgn="base">
        <a:spcBef>
          <a:spcPct val="20000"/>
        </a:spcBef>
        <a:spcAft>
          <a:spcPct val="0"/>
        </a:spcAft>
        <a:buClr>
          <a:schemeClr val="folHlink"/>
        </a:buClr>
        <a:buSzPct val="90000"/>
        <a:buFont typeface="Wingdings" pitchFamily="1" charset="2"/>
        <a:buBlip>
          <a:blip r:embed="rId16"/>
        </a:buBlip>
        <a:defRPr sz="2000">
          <a:solidFill>
            <a:schemeClr val="tx1"/>
          </a:solidFill>
          <a:effectLst>
            <a:outerShdw blurRad="38100" dist="38100" dir="2700000" algn="tl">
              <a:srgbClr val="000000"/>
            </a:outerShdw>
          </a:effectLst>
          <a:latin typeface="+mn-lt"/>
          <a:ea typeface="ＭＳ Ｐゴシック" pitchFamily="1" charset="-128"/>
        </a:defRPr>
      </a:lvl8pPr>
      <a:lvl9pPr marL="3886200" indent="-228600" algn="l" rtl="0" fontAlgn="base">
        <a:spcBef>
          <a:spcPct val="20000"/>
        </a:spcBef>
        <a:spcAft>
          <a:spcPct val="0"/>
        </a:spcAft>
        <a:buClr>
          <a:schemeClr val="folHlink"/>
        </a:buClr>
        <a:buSzPct val="90000"/>
        <a:buFont typeface="Wingdings" pitchFamily="1" charset="2"/>
        <a:buBlip>
          <a:blip r:embed="rId16"/>
        </a:buBlip>
        <a:defRPr sz="2000">
          <a:solidFill>
            <a:schemeClr val="tx1"/>
          </a:solidFill>
          <a:effectLst>
            <a:outerShdw blurRad="38100" dist="38100" dir="2700000" algn="tl">
              <a:srgbClr val="000000"/>
            </a:outerShdw>
          </a:effectLst>
          <a:latin typeface="+mn-lt"/>
          <a:ea typeface="ＭＳ Ｐゴシック"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5" name="Rectangle 7"/>
          <p:cNvSpPr>
            <a:spLocks noGrp="1" noChangeArrowheads="1"/>
          </p:cNvSpPr>
          <p:nvPr>
            <p:ph type="ctrTitle"/>
          </p:nvPr>
        </p:nvSpPr>
        <p:spPr>
          <a:xfrm>
            <a:off x="304800" y="762000"/>
            <a:ext cx="8534400" cy="4038600"/>
          </a:xfrm>
        </p:spPr>
        <p:txBody>
          <a:bodyPr/>
          <a:lstStyle/>
          <a:p>
            <a:r>
              <a:rPr lang="en-US" sz="4000">
                <a:solidFill>
                  <a:schemeClr val="tx1"/>
                </a:solidFill>
              </a:rPr>
              <a:t>“Involving University Science Faculty in the Preparation of Teachers: </a:t>
            </a:r>
            <a:br>
              <a:rPr lang="en-US" sz="4000">
                <a:solidFill>
                  <a:schemeClr val="tx1"/>
                </a:solidFill>
              </a:rPr>
            </a:br>
            <a:r>
              <a:rPr lang="en-US" sz="4000">
                <a:solidFill>
                  <a:schemeClr val="tx1"/>
                </a:solidFill>
              </a:rPr>
              <a:t>The Call and the Challenge of Participation ”</a:t>
            </a:r>
            <a:br>
              <a:rPr lang="en-US" sz="4000">
                <a:solidFill>
                  <a:schemeClr val="tx1"/>
                </a:solidFill>
              </a:rPr>
            </a:br>
            <a:endParaRPr lang="en-US" sz="4000">
              <a:solidFill>
                <a:schemeClr val="tx1"/>
              </a:solidFill>
            </a:endParaRPr>
          </a:p>
        </p:txBody>
      </p:sp>
      <p:sp>
        <p:nvSpPr>
          <p:cNvPr id="2056" name="Rectangle 8"/>
          <p:cNvSpPr>
            <a:spLocks noGrp="1" noChangeArrowheads="1"/>
          </p:cNvSpPr>
          <p:nvPr>
            <p:ph type="subTitle" idx="1"/>
          </p:nvPr>
        </p:nvSpPr>
        <p:spPr>
          <a:xfrm>
            <a:off x="381000" y="3962400"/>
            <a:ext cx="8458200" cy="2514600"/>
          </a:xfrm>
        </p:spPr>
        <p:txBody>
          <a:bodyPr/>
          <a:lstStyle/>
          <a:p>
            <a:pPr>
              <a:lnSpc>
                <a:spcPct val="80000"/>
              </a:lnSpc>
            </a:pPr>
            <a:endParaRPr lang="en-US" sz="1600"/>
          </a:p>
          <a:p>
            <a:pPr>
              <a:lnSpc>
                <a:spcPct val="80000"/>
              </a:lnSpc>
            </a:pPr>
            <a:r>
              <a:rPr lang="en-US" sz="1600"/>
              <a:t>by</a:t>
            </a:r>
          </a:p>
          <a:p>
            <a:pPr>
              <a:lnSpc>
                <a:spcPct val="80000"/>
              </a:lnSpc>
            </a:pPr>
            <a:endParaRPr lang="en-US" sz="2400"/>
          </a:p>
          <a:p>
            <a:pPr>
              <a:lnSpc>
                <a:spcPct val="80000"/>
              </a:lnSpc>
            </a:pPr>
            <a:r>
              <a:rPr lang="en-US" sz="2400"/>
              <a:t>Philip I. Kramer</a:t>
            </a:r>
          </a:p>
          <a:p>
            <a:pPr>
              <a:lnSpc>
                <a:spcPct val="80000"/>
              </a:lnSpc>
            </a:pPr>
            <a:r>
              <a:rPr lang="en-US" sz="2400"/>
              <a:t>College of Saint Benedict and Saint John’s University</a:t>
            </a:r>
          </a:p>
          <a:p>
            <a:pPr>
              <a:lnSpc>
                <a:spcPct val="80000"/>
              </a:lnSpc>
            </a:pPr>
            <a:endParaRPr lang="en-US" sz="2400"/>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4" name="Rectangle 4"/>
          <p:cNvSpPr>
            <a:spLocks noGrp="1" noChangeArrowheads="1"/>
          </p:cNvSpPr>
          <p:nvPr>
            <p:ph type="title"/>
          </p:nvPr>
        </p:nvSpPr>
        <p:spPr>
          <a:xfrm>
            <a:off x="457200" y="228600"/>
            <a:ext cx="8229600" cy="685800"/>
          </a:xfrm>
        </p:spPr>
        <p:txBody>
          <a:bodyPr/>
          <a:lstStyle/>
          <a:p>
            <a:r>
              <a:rPr lang="en-US" sz="2400"/>
              <a:t>Work in K-12 Schools</a:t>
            </a:r>
          </a:p>
        </p:txBody>
      </p:sp>
      <p:graphicFrame>
        <p:nvGraphicFramePr>
          <p:cNvPr id="56390" name="Group 70"/>
          <p:cNvGraphicFramePr>
            <a:graphicFrameLocks noGrp="1"/>
          </p:cNvGraphicFramePr>
          <p:nvPr>
            <p:ph idx="1"/>
          </p:nvPr>
        </p:nvGraphicFramePr>
        <p:xfrm>
          <a:off x="152400" y="990600"/>
          <a:ext cx="8839200" cy="5638800"/>
        </p:xfrm>
        <a:graphic>
          <a:graphicData uri="http://schemas.openxmlformats.org/drawingml/2006/table">
            <a:tbl>
              <a:tblPr/>
              <a:tblGrid>
                <a:gridCol w="2946400"/>
                <a:gridCol w="2946400"/>
                <a:gridCol w="2946400"/>
              </a:tblGrid>
              <a:tr h="307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endPar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2005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2006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763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latin typeface="Arial" pitchFamily="1" charset="0"/>
                        </a:rPr>
                        <a:t>During the current academic year, to what extent have you been or are you now involved in working with K-12 schools?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9 (39.1%)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2 (8.7%)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3 (13%)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6 (26.1%)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3 (13%)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23 (57.5%)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4 (10%)</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10 (25%)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1 (2.5%)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2 (5%)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842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latin typeface="Arial" pitchFamily="1" charset="0"/>
                        </a:rPr>
                        <a:t>During the current academic year, to what extent are you involved in guest lectures or other presentations in K-12 schools?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11 (45.8%)</a:t>
                      </a:r>
                      <a:endPar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6 (25%)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5 20.8%)</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1 (4.2%)</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1 (4.2%)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25 (64.1%)</a:t>
                      </a:r>
                      <a:endPar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3 (7.7%)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8 (20.5%)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2 (5.1%)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1 (2.6%)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779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latin typeface="Arial" pitchFamily="1" charset="0"/>
                        </a:rPr>
                        <a:t>How important is it for science and math faculty members to engage in any activities in K-12 schools?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Very important: 9 (39.1%)</a:t>
                      </a:r>
                      <a:endPar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Somewhat important: 6 (26.1%)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Neutral: 5 (21.7%)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Somewhat unimportant: 3 (13%)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Not important at all: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Very important: 13 (33.3%)</a:t>
                      </a:r>
                      <a:endPar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Somewhat important: 10 (25.6%)</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Neutral: 6 (15.4%)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Somewhat unimportant: 8 (20.5%)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Not important at all: 2 (5.1%)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2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latin typeface="Arial" pitchFamily="1" charset="0"/>
                        </a:rPr>
                        <a:t>Has your involvement in K-12 schools?</a:t>
                      </a:r>
                      <a:r>
                        <a:rPr kumimoji="0" lang="en-US" sz="2800" b="1" i="0" u="none" strike="noStrike" cap="none" normalizeH="0" baseline="0">
                          <a:ln>
                            <a:noFill/>
                          </a:ln>
                          <a:solidFill>
                            <a:schemeClr val="tx1"/>
                          </a:solidFill>
                          <a:effectLst/>
                          <a:latin typeface="Arial" pitchFamily="1" charset="0"/>
                        </a:rPr>
                        <a:t>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endParaRPr kumimoji="0" lang="en-US" sz="1400" b="1" i="0" u="none" strike="noStrike" cap="none" normalizeH="0" baseline="0">
                        <a:ln>
                          <a:noFill/>
                        </a:ln>
                        <a:solidFill>
                          <a:schemeClr val="tx1"/>
                        </a:solidFill>
                        <a:effectLst/>
                        <a:latin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Positively changed your attitude: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11 (64.7%)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Negatively changed your attitude: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1 (5.9%)</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Made no change in attitude: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5 (29.4%)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Positively changed your attitude: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13 (36.1%)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Negatively changed your attitude: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 2 (5.6%)</a:t>
                      </a:r>
                      <a:endParaRPr kumimoji="0" lang="en-US" sz="13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Made no change in attitude: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21 (58.3%)</a:t>
                      </a: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2" name="Rectangle 4"/>
          <p:cNvSpPr>
            <a:spLocks noGrp="1" noChangeArrowheads="1"/>
          </p:cNvSpPr>
          <p:nvPr>
            <p:ph type="title"/>
          </p:nvPr>
        </p:nvSpPr>
        <p:spPr>
          <a:xfrm>
            <a:off x="457200" y="277813"/>
            <a:ext cx="8229600" cy="636587"/>
          </a:xfrm>
        </p:spPr>
        <p:txBody>
          <a:bodyPr/>
          <a:lstStyle/>
          <a:p>
            <a:r>
              <a:rPr lang="en-US" sz="2400"/>
              <a:t>Work in K-12 Schools 2</a:t>
            </a:r>
          </a:p>
        </p:txBody>
      </p:sp>
      <p:graphicFrame>
        <p:nvGraphicFramePr>
          <p:cNvPr id="58410" name="Group 42"/>
          <p:cNvGraphicFramePr>
            <a:graphicFrameLocks noGrp="1"/>
          </p:cNvGraphicFramePr>
          <p:nvPr>
            <p:ph idx="1"/>
          </p:nvPr>
        </p:nvGraphicFramePr>
        <p:xfrm>
          <a:off x="152400" y="1263650"/>
          <a:ext cx="8839200" cy="4756150"/>
        </p:xfrm>
        <a:graphic>
          <a:graphicData uri="http://schemas.openxmlformats.org/drawingml/2006/table">
            <a:tbl>
              <a:tblPr/>
              <a:tblGrid>
                <a:gridCol w="2946400"/>
                <a:gridCol w="2946400"/>
                <a:gridCol w="2946400"/>
              </a:tblGrid>
              <a:tr h="3841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endPar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500" b="1" i="0" u="none" strike="noStrike" cap="none" normalizeH="0" baseline="0">
                          <a:ln>
                            <a:noFill/>
                          </a:ln>
                          <a:solidFill>
                            <a:schemeClr val="tx1"/>
                          </a:solidFill>
                          <a:effectLst>
                            <a:outerShdw blurRad="38100" dist="38100" dir="2700000" algn="tl">
                              <a:srgbClr val="000000"/>
                            </a:outerShdw>
                          </a:effectLst>
                          <a:latin typeface="Arial" pitchFamily="1" charset="0"/>
                        </a:rPr>
                        <a:t>2005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500" b="1" i="0" u="none" strike="noStrike" cap="none" normalizeH="0" baseline="0">
                          <a:ln>
                            <a:noFill/>
                          </a:ln>
                          <a:solidFill>
                            <a:schemeClr val="tx1"/>
                          </a:solidFill>
                          <a:effectLst>
                            <a:outerShdw blurRad="38100" dist="38100" dir="2700000" algn="tl">
                              <a:srgbClr val="000000"/>
                            </a:outerShdw>
                          </a:effectLst>
                          <a:latin typeface="Arial" pitchFamily="1" charset="0"/>
                        </a:rPr>
                        <a:t>2006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970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500" b="1" i="0" u="none" strike="noStrike" cap="none" normalizeH="0" baseline="0">
                          <a:ln>
                            <a:noFill/>
                          </a:ln>
                          <a:solidFill>
                            <a:schemeClr val="tx1"/>
                          </a:solidFill>
                          <a:effectLst>
                            <a:outerShdw blurRad="38100" dist="38100" dir="2700000" algn="tl">
                              <a:srgbClr val="000000"/>
                            </a:outerShdw>
                          </a:effectLst>
                          <a:latin typeface="Arial" pitchFamily="1" charset="0"/>
                        </a:rPr>
                        <a:t>During the current academic year, to what extent have you been involved in aligning the K-16 or K-20 curricula in science and math?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11 (47.8%)</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3 (13%)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5 (21.7%)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1 (4.3%)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Very involved: 3 (13%)</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22 (56.4%)</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6 (15.4%)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4 (10.3%)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3 (7.7%)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4 (10.3%)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351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500" b="1" i="0" u="none" strike="noStrike" cap="none" normalizeH="0" baseline="0">
                          <a:ln>
                            <a:noFill/>
                          </a:ln>
                          <a:solidFill>
                            <a:schemeClr val="tx1"/>
                          </a:solidFill>
                          <a:effectLst>
                            <a:outerShdw blurRad="38100" dist="38100" dir="2700000" algn="tl">
                              <a:srgbClr val="000000"/>
                            </a:outerShdw>
                          </a:effectLst>
                          <a:latin typeface="Arial" pitchFamily="1" charset="0"/>
                        </a:rPr>
                        <a:t>How important is it to align the K-16 or K-20 curricula in science and math?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Very important: 12 (52.2%)</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Somewhat important: 5 (21.7%)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Neutral: 5 (21.7%)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Somewhat unimportant: 1 (4.3%)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Not important at all: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Very important: 18 (45%)</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Somewhat important: 11 (27.5%)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Neutral: 6 (15%)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Somewhat unimportant: 2 (5%)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Not important at all: 3 (7.5%)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98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500" b="1" i="0" u="none" strike="noStrike" cap="none" normalizeH="0" baseline="0">
                          <a:ln>
                            <a:noFill/>
                          </a:ln>
                          <a:solidFill>
                            <a:schemeClr val="tx1"/>
                          </a:solidFill>
                          <a:effectLst>
                            <a:outerShdw blurRad="38100" dist="38100" dir="2700000" algn="tl">
                              <a:srgbClr val="000000"/>
                            </a:outerShdw>
                          </a:effectLst>
                          <a:latin typeface="Arial" pitchFamily="1" charset="0"/>
                        </a:rPr>
                        <a:t>Should faculty members be recognized for their involvement in K-12 schools?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Yes: 24 (100%)</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No: 0 (0%)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Yes: 36 (90%)</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No: 4 (10%)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a:xfrm>
            <a:off x="457200" y="125413"/>
            <a:ext cx="8229600" cy="484187"/>
          </a:xfrm>
        </p:spPr>
        <p:txBody>
          <a:bodyPr/>
          <a:lstStyle/>
          <a:p>
            <a:r>
              <a:rPr lang="en-US" sz="2400"/>
              <a:t>Faculty Expectations, Preferences, and Time</a:t>
            </a:r>
          </a:p>
        </p:txBody>
      </p:sp>
      <p:graphicFrame>
        <p:nvGraphicFramePr>
          <p:cNvPr id="60533" name="Group 117"/>
          <p:cNvGraphicFramePr>
            <a:graphicFrameLocks noGrp="1"/>
          </p:cNvGraphicFramePr>
          <p:nvPr>
            <p:ph idx="1"/>
          </p:nvPr>
        </p:nvGraphicFramePr>
        <p:xfrm>
          <a:off x="152400" y="715963"/>
          <a:ext cx="8839200" cy="5913437"/>
        </p:xfrm>
        <a:graphic>
          <a:graphicData uri="http://schemas.openxmlformats.org/drawingml/2006/table">
            <a:tbl>
              <a:tblPr/>
              <a:tblGrid>
                <a:gridCol w="2397125"/>
                <a:gridCol w="3221038"/>
                <a:gridCol w="3221037"/>
              </a:tblGrid>
              <a:tr h="276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endPar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none" strike="noStrike" cap="none" normalizeH="0" baseline="0">
                          <a:ln>
                            <a:noFill/>
                          </a:ln>
                          <a:solidFill>
                            <a:schemeClr val="tx1"/>
                          </a:solidFill>
                          <a:effectLst>
                            <a:outerShdw blurRad="38100" dist="38100" dir="2700000" algn="tl">
                              <a:srgbClr val="000000"/>
                            </a:outerShdw>
                          </a:effectLst>
                          <a:latin typeface="Arial" pitchFamily="1" charset="0"/>
                        </a:rPr>
                        <a:t>2005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2006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31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In your current position, do you find that your time is spent?</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Teaching more than research/publish: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10 (41.7%)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Research/publish more than teaching:</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 3 (12.5%)</a:t>
                      </a:r>
                      <a:endParaRPr kumimoji="0" lang="en-US" sz="13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About equal: 11 (45.8%)</a:t>
                      </a:r>
                      <a:r>
                        <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Teaching more than research/publish: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18 (38.3%)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Research/publish more than teaching: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7 (14.9%)</a:t>
                      </a:r>
                      <a:endParaRPr kumimoji="0" lang="en-US" sz="13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About equal: 22 (46.8%)</a:t>
                      </a:r>
                      <a:r>
                        <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747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As a faculty member, do you prefer to spend your time?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Teaching more than research/publish: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2 (8%)</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Research/publish more than teaching: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9 (36%)</a:t>
                      </a:r>
                      <a:endParaRPr kumimoji="0" lang="en-US" sz="13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About equal: 14 (56%)</a:t>
                      </a:r>
                      <a:r>
                        <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Teaching more than research/publish: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1 (2.1%)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Research/publish more than teaching: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19 (39.6%)</a:t>
                      </a:r>
                      <a:endParaRPr kumimoji="0" lang="en-US" sz="13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About equal: (58.3%)</a:t>
                      </a:r>
                      <a:r>
                        <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9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What do you believe your academic department prefers you do as a faculty member?</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Focus more on research/publishing: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15 (60%)</a:t>
                      </a:r>
                      <a:endPar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Focus more on teaching: 0 (0%)</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Focus on an even balance: 10 (40%)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Focus more on research/publishing: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20 (42.6%)</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Focus more on teaching: 2 (4.3%)</a:t>
                      </a:r>
                      <a:endParaRPr kumimoji="0" lang="en-US" sz="13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Focus on an even balance: 25 (53.2%)</a:t>
                      </a:r>
                      <a:r>
                        <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1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What do you believe your college prefers you do as a faculty member?</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Focus more on research/publishing: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20 (80%)</a:t>
                      </a:r>
                      <a:endPar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Focus more on teaching: 0 (0%)</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Focus on an even balance: 5 (20%)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Focus more on research/publishing:</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27 (57.4%)</a:t>
                      </a:r>
                      <a:endPar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Focus more on teaching: 2 (4.3%)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Focus on an even balance: 18 (38.3%)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What do you believe the university prefers you do as a faculty member?</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Focus more on research/publishing: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18 (72%</a:t>
                      </a:r>
                      <a:r>
                        <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rPr>
                        <a:t>)</a:t>
                      </a:r>
                      <a:endPar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Focus more on teaching: 0 (0%)</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Focus on an even balance: 7 (28%)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Focus more on research/publishing: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19 (40.4%)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Focus more on teaching: 4 (8.5%)</a:t>
                      </a:r>
                      <a:endParaRPr kumimoji="0" lang="en-US" sz="13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Focus on an even balance: 24 51.1%)</a:t>
                      </a:r>
                      <a:r>
                        <a:rPr kumimoji="0" lang="en-US" sz="1300" b="0" i="1" u="sng"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70" name="Rectangle 6"/>
          <p:cNvSpPr>
            <a:spLocks noGrp="1" noChangeArrowheads="1"/>
          </p:cNvSpPr>
          <p:nvPr>
            <p:ph type="title"/>
          </p:nvPr>
        </p:nvSpPr>
        <p:spPr>
          <a:xfrm>
            <a:off x="457200" y="0"/>
            <a:ext cx="8229600" cy="914400"/>
          </a:xfrm>
        </p:spPr>
        <p:txBody>
          <a:bodyPr/>
          <a:lstStyle/>
          <a:p>
            <a:r>
              <a:rPr lang="en-US" sz="2400"/>
              <a:t>MSP Participation and Concerns about Tenure and Promotion</a:t>
            </a:r>
          </a:p>
        </p:txBody>
      </p:sp>
      <p:sp>
        <p:nvSpPr>
          <p:cNvPr id="62473" name="Rectangle 9"/>
          <p:cNvSpPr>
            <a:spLocks noGrp="1" noChangeArrowheads="1"/>
          </p:cNvSpPr>
          <p:nvPr>
            <p:ph type="body" idx="1"/>
          </p:nvPr>
        </p:nvSpPr>
        <p:spPr>
          <a:xfrm>
            <a:off x="0" y="762000"/>
            <a:ext cx="9144000" cy="1981200"/>
          </a:xfrm>
        </p:spPr>
        <p:txBody>
          <a:bodyPr/>
          <a:lstStyle/>
          <a:p>
            <a:pPr>
              <a:lnSpc>
                <a:spcPct val="80000"/>
              </a:lnSpc>
              <a:buFont typeface="Wingdings" pitchFamily="1" charset="2"/>
              <a:buNone/>
            </a:pPr>
            <a:r>
              <a:rPr lang="en-US" sz="1500" i="1">
                <a:effectLst/>
              </a:rPr>
              <a:t>2005 Comments</a:t>
            </a:r>
            <a:endParaRPr lang="en-US" sz="1500">
              <a:effectLst/>
            </a:endParaRPr>
          </a:p>
          <a:p>
            <a:pPr>
              <a:lnSpc>
                <a:spcPct val="80000"/>
              </a:lnSpc>
              <a:buFont typeface="Wingdings" pitchFamily="1" charset="2"/>
              <a:buNone/>
            </a:pPr>
            <a:r>
              <a:rPr lang="en-US" sz="1500">
                <a:effectLst/>
              </a:rPr>
              <a:t>		</a:t>
            </a:r>
          </a:p>
          <a:p>
            <a:pPr>
              <a:lnSpc>
                <a:spcPct val="80000"/>
              </a:lnSpc>
              <a:buFont typeface="Wingdings" pitchFamily="1" charset="2"/>
              <a:buNone/>
            </a:pPr>
            <a:r>
              <a:rPr lang="en-US" sz="1600" i="1">
                <a:effectLst/>
              </a:rPr>
              <a:t>	</a:t>
            </a:r>
            <a:r>
              <a:rPr lang="en-US" sz="1500" i="1">
                <a:effectLst/>
              </a:rPr>
              <a:t>Participants were given the opportunity in the survey to comment further about their beliefs concerning participation in MSP activities, on the one hand, and tenure and evaluation decisions, on the other hand. The following are representative comments made by some participants:</a:t>
            </a:r>
          </a:p>
        </p:txBody>
      </p:sp>
      <p:sp>
        <p:nvSpPr>
          <p:cNvPr id="62474" name="Text Box 10"/>
          <p:cNvSpPr txBox="1">
            <a:spLocks noChangeArrowheads="1"/>
          </p:cNvSpPr>
          <p:nvPr/>
        </p:nvSpPr>
        <p:spPr bwMode="auto">
          <a:xfrm>
            <a:off x="457200" y="3810000"/>
            <a:ext cx="8229600" cy="457200"/>
          </a:xfrm>
          <a:prstGeom prst="rect">
            <a:avLst/>
          </a:prstGeom>
          <a:noFill/>
          <a:ln w="9525">
            <a:noFill/>
            <a:miter lim="800000"/>
            <a:headEnd/>
            <a:tailEnd/>
          </a:ln>
          <a:effectLst/>
        </p:spPr>
        <p:txBody>
          <a:bodyPr>
            <a:prstTxWarp prst="textNoShape">
              <a:avLst/>
            </a:prstTxWarp>
            <a:spAutoFit/>
          </a:bodyPr>
          <a:lstStyle/>
          <a:p>
            <a:pPr>
              <a:spcBef>
                <a:spcPct val="50000"/>
              </a:spcBef>
            </a:pPr>
            <a:endParaRPr lang="en-US"/>
          </a:p>
        </p:txBody>
      </p:sp>
      <p:sp>
        <p:nvSpPr>
          <p:cNvPr id="62475" name="Text Box 11"/>
          <p:cNvSpPr txBox="1">
            <a:spLocks noChangeArrowheads="1"/>
          </p:cNvSpPr>
          <p:nvPr/>
        </p:nvSpPr>
        <p:spPr bwMode="auto">
          <a:xfrm>
            <a:off x="228600" y="1981200"/>
            <a:ext cx="8763000" cy="5091113"/>
          </a:xfrm>
          <a:prstGeom prst="rect">
            <a:avLst/>
          </a:prstGeom>
          <a:noFill/>
          <a:ln w="9525">
            <a:noFill/>
            <a:miter lim="800000"/>
            <a:headEnd/>
            <a:tailEnd/>
          </a:ln>
          <a:effectLst/>
        </p:spPr>
        <p:txBody>
          <a:bodyPr>
            <a:prstTxWarp prst="textNoShape">
              <a:avLst/>
            </a:prstTxWarp>
            <a:spAutoFit/>
          </a:bodyPr>
          <a:lstStyle/>
          <a:p>
            <a:pPr lvl="1">
              <a:buClr>
                <a:srgbClr val="CC0000"/>
              </a:buClr>
              <a:buFontTx/>
              <a:buChar char="•"/>
            </a:pPr>
            <a:r>
              <a:rPr lang="en-US" sz="1400">
                <a:effectLst>
                  <a:outerShdw blurRad="38100" dist="38100" dir="2700000" algn="tl">
                    <a:srgbClr val="000000"/>
                  </a:outerShdw>
                </a:effectLst>
              </a:rPr>
              <a:t>“Although a full professor, I do not sense that my colleagues in my department who may evaluate me would value K-12 activities.”</a:t>
            </a:r>
          </a:p>
          <a:p>
            <a:endParaRPr lang="en-US" sz="1400">
              <a:effectLst>
                <a:outerShdw blurRad="38100" dist="38100" dir="2700000" algn="tl">
                  <a:srgbClr val="000000"/>
                </a:outerShdw>
              </a:effectLst>
            </a:endParaRPr>
          </a:p>
          <a:p>
            <a:pPr lvl="1">
              <a:buClr>
                <a:srgbClr val="CC0000"/>
              </a:buClr>
              <a:buFontTx/>
              <a:buChar char="•"/>
            </a:pPr>
            <a:r>
              <a:rPr lang="en-US" sz="1400">
                <a:effectLst>
                  <a:outerShdw blurRad="38100" dist="38100" dir="2700000" algn="tl">
                    <a:srgbClr val="000000"/>
                  </a:outerShdw>
                </a:effectLst>
              </a:rPr>
              <a:t>“It seems to me that only publishing and grants will gain me tenure. Any work I do in the schools is seen as ‘outreach.’”</a:t>
            </a:r>
          </a:p>
          <a:p>
            <a:endParaRPr lang="en-US" sz="1400">
              <a:effectLst>
                <a:outerShdw blurRad="38100" dist="38100" dir="2700000" algn="tl">
                  <a:srgbClr val="000000"/>
                </a:outerShdw>
              </a:effectLst>
            </a:endParaRPr>
          </a:p>
          <a:p>
            <a:pPr lvl="1">
              <a:buClr>
                <a:srgbClr val="CC0000"/>
              </a:buClr>
              <a:buFontTx/>
              <a:buChar char="•"/>
            </a:pPr>
            <a:r>
              <a:rPr lang="en-US" sz="1400">
                <a:effectLst>
                  <a:outerShdw blurRad="38100" dist="38100" dir="2700000" algn="tl">
                    <a:srgbClr val="000000"/>
                  </a:outerShdw>
                </a:effectLst>
              </a:rPr>
              <a:t>“The university does not seem to value the time and work I put in for these activities for tenure decisions.”</a:t>
            </a:r>
          </a:p>
          <a:p>
            <a:endParaRPr lang="en-US" sz="1400">
              <a:effectLst>
                <a:outerShdw blurRad="38100" dist="38100" dir="2700000" algn="tl">
                  <a:srgbClr val="000000"/>
                </a:outerShdw>
              </a:effectLst>
            </a:endParaRPr>
          </a:p>
          <a:p>
            <a:pPr lvl="1">
              <a:buClr>
                <a:srgbClr val="CC0000"/>
              </a:buClr>
              <a:buFontTx/>
              <a:buChar char="•"/>
            </a:pPr>
            <a:r>
              <a:rPr lang="en-US" sz="1400">
                <a:effectLst>
                  <a:outerShdw blurRad="38100" dist="38100" dir="2700000" algn="tl">
                    <a:srgbClr val="000000"/>
                  </a:outerShdw>
                </a:effectLst>
              </a:rPr>
              <a:t>“The current load for teaching, research, committee work is already heavy given the developing infrastructure for research and the special needs of our students in their regular coursework, for example, extra office hours, encouragement, and gaps in background.”</a:t>
            </a:r>
          </a:p>
          <a:p>
            <a:endParaRPr lang="en-US" sz="1400">
              <a:effectLst>
                <a:outerShdw blurRad="38100" dist="38100" dir="2700000" algn="tl">
                  <a:srgbClr val="000000"/>
                </a:outerShdw>
              </a:effectLst>
            </a:endParaRPr>
          </a:p>
          <a:p>
            <a:pPr lvl="1">
              <a:buClr>
                <a:srgbClr val="CC0000"/>
              </a:buClr>
              <a:buFontTx/>
              <a:buChar char="•"/>
            </a:pPr>
            <a:r>
              <a:rPr lang="en-US" sz="1400">
                <a:effectLst>
                  <a:outerShdw blurRad="38100" dist="38100" dir="2700000" algn="tl">
                    <a:srgbClr val="000000"/>
                  </a:outerShdw>
                </a:effectLst>
              </a:rPr>
              <a:t>“Feel like second rank (lower status) in my department. Takes me away from what I was trained to do (teach in my field). I have to learn a totally new area of research! So, I became another teacher teaching out of field of specialty and got behind in my research.” </a:t>
            </a:r>
          </a:p>
          <a:p>
            <a:endParaRPr lang="en-US" sz="1400">
              <a:effectLst>
                <a:outerShdw blurRad="38100" dist="38100" dir="2700000" algn="tl">
                  <a:srgbClr val="000000"/>
                </a:outerShdw>
              </a:effectLst>
            </a:endParaRPr>
          </a:p>
          <a:p>
            <a:pPr lvl="1">
              <a:buClr>
                <a:srgbClr val="CC0000"/>
              </a:buClr>
              <a:buFontTx/>
              <a:buChar char="•"/>
            </a:pPr>
            <a:r>
              <a:rPr lang="en-US" sz="1400">
                <a:effectLst>
                  <a:outerShdw blurRad="38100" dist="38100" dir="2700000" algn="tl">
                    <a:srgbClr val="000000"/>
                  </a:outerShdw>
                </a:effectLst>
              </a:rPr>
              <a:t>“It is expected.”</a:t>
            </a:r>
          </a:p>
          <a:p>
            <a:endParaRPr lang="en-US" sz="1400">
              <a:effectLst>
                <a:outerShdw blurRad="38100" dist="38100" dir="2700000" algn="tl">
                  <a:srgbClr val="000000"/>
                </a:outerShdw>
              </a:effectLst>
            </a:endParaRPr>
          </a:p>
          <a:p>
            <a:pPr lvl="1">
              <a:buClr>
                <a:srgbClr val="CC0000"/>
              </a:buClr>
              <a:buFontTx/>
              <a:buChar char="•"/>
            </a:pPr>
            <a:r>
              <a:rPr lang="en-US" sz="1400">
                <a:effectLst>
                  <a:outerShdw blurRad="38100" dist="38100" dir="2700000" algn="tl">
                    <a:srgbClr val="000000"/>
                  </a:outerShdw>
                </a:effectLst>
              </a:rPr>
              <a:t>“Any of these activities support relevant research.”</a:t>
            </a:r>
          </a:p>
          <a:p>
            <a:endParaRPr lang="en-US" sz="1400">
              <a:effectLst>
                <a:outerShdw blurRad="38100" dist="38100" dir="2700000" algn="tl">
                  <a:srgbClr val="000000"/>
                </a:outerShdw>
              </a:effectLst>
            </a:endParaRPr>
          </a:p>
          <a:p>
            <a:pPr lvl="1">
              <a:buClr>
                <a:srgbClr val="CC0000"/>
              </a:buClr>
              <a:buFontTx/>
              <a:buChar char="•"/>
            </a:pPr>
            <a:r>
              <a:rPr lang="en-US" sz="1400">
                <a:effectLst>
                  <a:outerShdw blurRad="38100" dist="38100" dir="2700000" algn="tl">
                    <a:srgbClr val="000000"/>
                  </a:outerShdw>
                </a:effectLst>
              </a:rPr>
              <a:t>“Feel it’s an important aspect of my work.”</a:t>
            </a:r>
          </a:p>
          <a:p>
            <a:pPr>
              <a:spcBef>
                <a:spcPct val="50000"/>
              </a:spcBef>
            </a:pPr>
            <a:endParaRPr lang="en-US" sz="1400"/>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81000" y="228600"/>
            <a:ext cx="8229600" cy="838200"/>
          </a:xfrm>
        </p:spPr>
        <p:txBody>
          <a:bodyPr/>
          <a:lstStyle/>
          <a:p>
            <a:r>
              <a:rPr lang="en-US" sz="2400"/>
              <a:t>Should Faculty be Rewarded for Involvement in K-12 Schools?</a:t>
            </a:r>
          </a:p>
        </p:txBody>
      </p:sp>
      <p:sp>
        <p:nvSpPr>
          <p:cNvPr id="65539" name="Rectangle 3"/>
          <p:cNvSpPr>
            <a:spLocks noGrp="1" noChangeArrowheads="1"/>
          </p:cNvSpPr>
          <p:nvPr>
            <p:ph type="body" idx="1"/>
          </p:nvPr>
        </p:nvSpPr>
        <p:spPr>
          <a:xfrm>
            <a:off x="152400" y="1447800"/>
            <a:ext cx="8839200" cy="5105400"/>
          </a:xfrm>
        </p:spPr>
        <p:txBody>
          <a:bodyPr/>
          <a:lstStyle/>
          <a:p>
            <a:pPr>
              <a:lnSpc>
                <a:spcPct val="80000"/>
              </a:lnSpc>
              <a:buFont typeface="Wingdings" pitchFamily="1" charset="2"/>
              <a:buNone/>
            </a:pPr>
            <a:r>
              <a:rPr lang="en-US" sz="1800" i="1"/>
              <a:t>2005 Study</a:t>
            </a:r>
          </a:p>
          <a:p>
            <a:pPr>
              <a:lnSpc>
                <a:spcPct val="80000"/>
              </a:lnSpc>
              <a:buFont typeface="Wingdings" pitchFamily="1" charset="2"/>
              <a:buNone/>
            </a:pPr>
            <a:r>
              <a:rPr lang="en-US" sz="1600"/>
              <a:t>	</a:t>
            </a:r>
          </a:p>
          <a:p>
            <a:pPr>
              <a:lnSpc>
                <a:spcPct val="80000"/>
              </a:lnSpc>
            </a:pPr>
            <a:r>
              <a:rPr lang="en-US" sz="1600"/>
              <a:t>“If through their work in K-12 schools, faculty produce scholarly work that also benefits the teachers and students in the schools, then there should definitely be strong recognition. Additional recognition should come from outreach activities, such as presentations and recruiting, but this recognition should fall in the service category.”</a:t>
            </a:r>
          </a:p>
          <a:p>
            <a:pPr>
              <a:lnSpc>
                <a:spcPct val="80000"/>
              </a:lnSpc>
            </a:pPr>
            <a:endParaRPr lang="en-US" sz="1600"/>
          </a:p>
          <a:p>
            <a:pPr>
              <a:lnSpc>
                <a:spcPct val="80000"/>
              </a:lnSpc>
            </a:pPr>
            <a:r>
              <a:rPr lang="en-US" sz="1600"/>
              <a:t>“Faculty members are employed to increase and disseminate knowledge. Involvement in K-12 schools fits these criteria. More importantly, involvement should make the university-level education more efficient.”</a:t>
            </a:r>
          </a:p>
          <a:p>
            <a:pPr>
              <a:lnSpc>
                <a:spcPct val="80000"/>
              </a:lnSpc>
            </a:pPr>
            <a:endParaRPr lang="en-US" sz="1600"/>
          </a:p>
          <a:p>
            <a:pPr>
              <a:lnSpc>
                <a:spcPct val="80000"/>
              </a:lnSpc>
            </a:pPr>
            <a:r>
              <a:rPr lang="en-US" sz="1600"/>
              <a:t>“I was hired as a mathematics education faculty member. My whole focus is teacher preparation and working with K-12 schools. I should get tenure credit for doing what I was hired to do.”</a:t>
            </a:r>
          </a:p>
          <a:p>
            <a:pPr>
              <a:lnSpc>
                <a:spcPct val="80000"/>
              </a:lnSpc>
            </a:pPr>
            <a:endParaRPr lang="en-US" sz="1600"/>
          </a:p>
          <a:p>
            <a:pPr>
              <a:lnSpc>
                <a:spcPct val="80000"/>
              </a:lnSpc>
            </a:pPr>
            <a:r>
              <a:rPr lang="en-US" sz="1600"/>
              <a:t>“If a person is to be involved it needs to be valued equally with other research efforts with regard to tenure and promotion.”</a:t>
            </a:r>
          </a:p>
          <a:p>
            <a:pPr>
              <a:lnSpc>
                <a:spcPct val="80000"/>
              </a:lnSpc>
            </a:pPr>
            <a:endParaRPr lang="en-US" sz="1600"/>
          </a:p>
          <a:p>
            <a:pPr>
              <a:lnSpc>
                <a:spcPct val="80000"/>
              </a:lnSpc>
            </a:pPr>
            <a:r>
              <a:rPr lang="en-US" sz="1600"/>
              <a:t>“Any professional activity to better teachers and improve student preparation should be recognized.”</a:t>
            </a:r>
          </a:p>
          <a:p>
            <a:pPr>
              <a:lnSpc>
                <a:spcPct val="80000"/>
              </a:lnSpc>
            </a:pPr>
            <a:endParaRPr lang="en-US" sz="1600"/>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76200"/>
            <a:ext cx="8229600" cy="1143000"/>
          </a:xfrm>
        </p:spPr>
        <p:txBody>
          <a:bodyPr/>
          <a:lstStyle/>
          <a:p>
            <a:r>
              <a:rPr lang="en-US" sz="2400"/>
              <a:t>Should Faculty be Rewarded for Involvement in K-12 Schools? </a:t>
            </a:r>
          </a:p>
        </p:txBody>
      </p:sp>
      <p:sp>
        <p:nvSpPr>
          <p:cNvPr id="66563" name="Rectangle 3"/>
          <p:cNvSpPr>
            <a:spLocks noGrp="1" noChangeArrowheads="1"/>
          </p:cNvSpPr>
          <p:nvPr>
            <p:ph type="body" idx="1"/>
          </p:nvPr>
        </p:nvSpPr>
        <p:spPr>
          <a:xfrm>
            <a:off x="152400" y="1371600"/>
            <a:ext cx="8839200" cy="5181600"/>
          </a:xfrm>
        </p:spPr>
        <p:txBody>
          <a:bodyPr/>
          <a:lstStyle/>
          <a:p>
            <a:pPr>
              <a:lnSpc>
                <a:spcPct val="80000"/>
              </a:lnSpc>
              <a:buFont typeface="Wingdings" pitchFamily="1" charset="2"/>
              <a:buNone/>
            </a:pPr>
            <a:r>
              <a:rPr lang="en-US" sz="1800" i="1"/>
              <a:t>2005 Study Continued…</a:t>
            </a:r>
          </a:p>
          <a:p>
            <a:pPr>
              <a:lnSpc>
                <a:spcPct val="80000"/>
              </a:lnSpc>
              <a:buFont typeface="Wingdings" pitchFamily="1" charset="2"/>
              <a:buNone/>
            </a:pPr>
            <a:endParaRPr lang="en-US" sz="1800" i="1"/>
          </a:p>
          <a:p>
            <a:pPr>
              <a:lnSpc>
                <a:spcPct val="80000"/>
              </a:lnSpc>
            </a:pPr>
            <a:r>
              <a:rPr lang="en-US" sz="1600"/>
              <a:t>“As a state funded institution, we owe this involvement to the community, and recognition encourages this participation. Because involvement in K-12 schools often has a big impact on preparation of students enrolled at [our university], a sacrifice is made of time that could have been spent on research. [Our university] rewards publications, grants, and the push have gotten even stronger for faculty to spend more time on research and proposal writing. So, if [our university] wants faculty members involved, then they need to recognize this work.”</a:t>
            </a:r>
          </a:p>
          <a:p>
            <a:pPr>
              <a:lnSpc>
                <a:spcPct val="80000"/>
              </a:lnSpc>
            </a:pPr>
            <a:endParaRPr lang="en-US" sz="1600"/>
          </a:p>
          <a:p>
            <a:pPr>
              <a:lnSpc>
                <a:spcPct val="80000"/>
              </a:lnSpc>
            </a:pPr>
            <a:r>
              <a:rPr lang="en-US" sz="1600"/>
              <a:t>“It is a vitally important service and done well, it takes precious time.”</a:t>
            </a:r>
          </a:p>
          <a:p>
            <a:pPr>
              <a:lnSpc>
                <a:spcPct val="80000"/>
              </a:lnSpc>
            </a:pPr>
            <a:endParaRPr lang="en-US" sz="1600"/>
          </a:p>
          <a:p>
            <a:pPr>
              <a:lnSpc>
                <a:spcPct val="80000"/>
              </a:lnSpc>
            </a:pPr>
            <a:r>
              <a:rPr lang="en-US" sz="1600"/>
              <a:t>“All workers should be recognized for everything they do as part of their jobs.”</a:t>
            </a:r>
          </a:p>
          <a:p>
            <a:pPr>
              <a:lnSpc>
                <a:spcPct val="80000"/>
              </a:lnSpc>
            </a:pPr>
            <a:endParaRPr lang="en-US" sz="1600"/>
          </a:p>
          <a:p>
            <a:pPr>
              <a:lnSpc>
                <a:spcPct val="80000"/>
              </a:lnSpc>
            </a:pPr>
            <a:r>
              <a:rPr lang="en-US" sz="1600"/>
              <a:t>“Faculty should not be placed under constraints to do and perform some tasks repeatedly, then find out that what they are being asked to do has nothing to do with the university’s reward system! Please remember confidentiality.”</a:t>
            </a:r>
          </a:p>
          <a:p>
            <a:pPr>
              <a:lnSpc>
                <a:spcPct val="80000"/>
              </a:lnSpc>
            </a:pPr>
            <a:endParaRPr lang="en-US" sz="1600"/>
          </a:p>
          <a:p>
            <a:pPr>
              <a:lnSpc>
                <a:spcPct val="80000"/>
              </a:lnSpc>
            </a:pPr>
            <a:r>
              <a:rPr lang="en-US" sz="1600"/>
              <a:t>“I view math/science education as a continuum between K and post-graduate studies. Whatever we can do to enhance K-12 helps everyone and benefits our programs at the university level. I also believe in recognition for education outside of the K-12/university setting. A better educated general public in science/math makes better informed decisions.”</a:t>
            </a:r>
          </a:p>
          <a:p>
            <a:pPr>
              <a:lnSpc>
                <a:spcPct val="80000"/>
              </a:lnSpc>
              <a:buFont typeface="Wingdings" pitchFamily="1" charset="2"/>
              <a:buNone/>
            </a:pPr>
            <a:endParaRPr lang="en-US" sz="1600"/>
          </a:p>
          <a:p>
            <a:pPr>
              <a:lnSpc>
                <a:spcPct val="80000"/>
              </a:lnSpc>
              <a:buFont typeface="Symbol" pitchFamily="1" charset="2"/>
              <a:buBlip>
                <a:blip r:embed="rId3"/>
              </a:buBlip>
            </a:pPr>
            <a:endParaRPr lang="en-US" sz="1600"/>
          </a:p>
        </p:txBody>
      </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7" name="Rectangle 3"/>
          <p:cNvSpPr>
            <a:spLocks noGrp="1" noChangeArrowheads="1"/>
          </p:cNvSpPr>
          <p:nvPr>
            <p:ph type="body" idx="1"/>
          </p:nvPr>
        </p:nvSpPr>
        <p:spPr>
          <a:xfrm>
            <a:off x="228600" y="1447800"/>
            <a:ext cx="8763000" cy="5715000"/>
          </a:xfrm>
        </p:spPr>
        <p:txBody>
          <a:bodyPr/>
          <a:lstStyle/>
          <a:p>
            <a:pPr>
              <a:buFont typeface="Wingdings" pitchFamily="1" charset="2"/>
              <a:buNone/>
            </a:pPr>
            <a:r>
              <a:rPr lang="en-US" sz="1800" i="1"/>
              <a:t>2006 Study</a:t>
            </a:r>
          </a:p>
          <a:p>
            <a:pPr>
              <a:buFont typeface="Wingdings" pitchFamily="1" charset="2"/>
              <a:buNone/>
            </a:pPr>
            <a:r>
              <a:rPr lang="en-US" sz="2000"/>
              <a:t>	</a:t>
            </a:r>
          </a:p>
          <a:p>
            <a:r>
              <a:rPr lang="en-US" sz="1600"/>
              <a:t>“Faculty members should be recognized for their involvement in K-12 schools because every educational effort counts.”</a:t>
            </a:r>
          </a:p>
          <a:p>
            <a:endParaRPr lang="en-US" sz="1600"/>
          </a:p>
          <a:p>
            <a:r>
              <a:rPr lang="en-US" sz="1600"/>
              <a:t>“We are scientists without training on how to teach teachers or education students; involvement with K-12 schools is mostly a waste of time with no tangential benefits. In the end, people involved try to replace research by these type of activities.”</a:t>
            </a:r>
          </a:p>
          <a:p>
            <a:endParaRPr lang="en-US" sz="1600"/>
          </a:p>
          <a:p>
            <a:r>
              <a:rPr lang="en-US" sz="1600"/>
              <a:t>“The more faculty understand the background of students in K-12, the better faculty can meet their needs when they come to the university. I think it helps the faculty member to teach undergraduate level courses for both majors and non-majors. Also, involvement in K-12 education serves as a very important place to recruit students and faculty should be recognized for this.”</a:t>
            </a:r>
          </a:p>
          <a:p>
            <a:pPr>
              <a:buFont typeface="Symbol" pitchFamily="1" charset="2"/>
              <a:buBlip>
                <a:blip r:embed="rId3"/>
              </a:buBlip>
            </a:pPr>
            <a:endParaRPr lang="en-US" sz="1600"/>
          </a:p>
          <a:p>
            <a:pPr>
              <a:buFont typeface="Symbol" pitchFamily="1" charset="2"/>
              <a:buBlip>
                <a:blip r:embed="rId3"/>
              </a:buBlip>
            </a:pPr>
            <a:r>
              <a:rPr lang="en-US" sz="1600"/>
              <a:t>“Faculty should be recognized because, at a minimum, it is service to the community.”</a:t>
            </a:r>
          </a:p>
          <a:p>
            <a:pPr>
              <a:buFont typeface="Symbol" pitchFamily="1" charset="2"/>
              <a:buBlip>
                <a:blip r:embed="rId3"/>
              </a:buBlip>
            </a:pPr>
            <a:endParaRPr lang="en-US" sz="1600"/>
          </a:p>
        </p:txBody>
      </p:sp>
      <p:sp>
        <p:nvSpPr>
          <p:cNvPr id="67588" name="Rectangle 4"/>
          <p:cNvSpPr>
            <a:spLocks noGrp="1" noChangeArrowheads="1"/>
          </p:cNvSpPr>
          <p:nvPr>
            <p:ph type="title"/>
          </p:nvPr>
        </p:nvSpPr>
        <p:spPr>
          <a:xfrm>
            <a:off x="457200" y="228600"/>
            <a:ext cx="8229600" cy="1143000"/>
          </a:xfrm>
          <a:noFill/>
          <a:ln/>
        </p:spPr>
        <p:txBody>
          <a:bodyPr/>
          <a:lstStyle/>
          <a:p>
            <a:r>
              <a:rPr lang="en-US" sz="2600"/>
              <a:t>Should Faculty be Rewarded for Involvement in K-12 Schools?</a:t>
            </a:r>
            <a:r>
              <a:rPr lang="en-US" sz="2400"/>
              <a:t> </a:t>
            </a:r>
          </a:p>
        </p:txBody>
      </p:sp>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304800"/>
            <a:ext cx="8229600" cy="1143000"/>
          </a:xfrm>
        </p:spPr>
        <p:txBody>
          <a:bodyPr/>
          <a:lstStyle/>
          <a:p>
            <a:r>
              <a:rPr lang="en-US" sz="2600"/>
              <a:t>Should Faculty be Rewarded for Involvement in K-12 Schools?</a:t>
            </a:r>
            <a:r>
              <a:rPr lang="en-US" sz="2800"/>
              <a:t> </a:t>
            </a:r>
          </a:p>
        </p:txBody>
      </p:sp>
      <p:sp>
        <p:nvSpPr>
          <p:cNvPr id="68611" name="Rectangle 3"/>
          <p:cNvSpPr>
            <a:spLocks noGrp="1" noChangeArrowheads="1"/>
          </p:cNvSpPr>
          <p:nvPr>
            <p:ph type="body" idx="1"/>
          </p:nvPr>
        </p:nvSpPr>
        <p:spPr>
          <a:xfrm>
            <a:off x="457200" y="1793875"/>
            <a:ext cx="8229600" cy="4530725"/>
          </a:xfrm>
        </p:spPr>
        <p:txBody>
          <a:bodyPr/>
          <a:lstStyle/>
          <a:p>
            <a:pPr>
              <a:buFont typeface="Wingdings" pitchFamily="1" charset="2"/>
              <a:buNone/>
            </a:pPr>
            <a:r>
              <a:rPr lang="en-US" sz="1800" i="1"/>
              <a:t>2006 Study Continued…</a:t>
            </a:r>
          </a:p>
          <a:p>
            <a:pPr>
              <a:buFont typeface="Wingdings" pitchFamily="1" charset="2"/>
              <a:buNone/>
            </a:pPr>
            <a:endParaRPr lang="en-US" sz="1800" i="1"/>
          </a:p>
          <a:p>
            <a:r>
              <a:rPr lang="en-US" sz="1600"/>
              <a:t>“It should be encouraged, and if not rewarded, few will participate.”</a:t>
            </a:r>
          </a:p>
          <a:p>
            <a:endParaRPr lang="en-US" sz="1600"/>
          </a:p>
          <a:p>
            <a:r>
              <a:rPr lang="en-US" sz="1600"/>
              <a:t>“Improvement of our college graduates needs to start by better preparation of students in K-12 -which starts with better preparation of their teachers.”</a:t>
            </a:r>
          </a:p>
          <a:p>
            <a:endParaRPr lang="en-US" sz="1600"/>
          </a:p>
          <a:p>
            <a:r>
              <a:rPr lang="en-US" sz="1600"/>
              <a:t>“Involvement with K-12 schools is very important to science disciplines, especially because of the decrease in numbers of science teachers in general.”</a:t>
            </a:r>
          </a:p>
          <a:p>
            <a:endParaRPr lang="en-US" sz="1600"/>
          </a:p>
          <a:p>
            <a:r>
              <a:rPr lang="en-US" sz="1600"/>
              <a:t>“As a new assistant professor, I would prefer to be involved more in my teaching and research than in K-12 schools.”</a:t>
            </a:r>
          </a:p>
          <a:p>
            <a:pPr>
              <a:buFont typeface="Wingdings" pitchFamily="1" charset="2"/>
              <a:buNone/>
            </a:pPr>
            <a:endParaRPr lang="en-US" sz="1600"/>
          </a:p>
        </p:txBody>
      </p:sp>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304800"/>
            <a:ext cx="8229600" cy="484188"/>
          </a:xfrm>
        </p:spPr>
        <p:txBody>
          <a:bodyPr/>
          <a:lstStyle/>
          <a:p>
            <a:r>
              <a:rPr lang="en-US" sz="2600"/>
              <a:t>Discussion</a:t>
            </a:r>
          </a:p>
        </p:txBody>
      </p:sp>
      <p:sp>
        <p:nvSpPr>
          <p:cNvPr id="69635" name="Rectangle 3"/>
          <p:cNvSpPr>
            <a:spLocks noGrp="1" noChangeArrowheads="1"/>
          </p:cNvSpPr>
          <p:nvPr>
            <p:ph type="body" idx="1"/>
          </p:nvPr>
        </p:nvSpPr>
        <p:spPr>
          <a:xfrm>
            <a:off x="228600" y="990600"/>
            <a:ext cx="8763000" cy="5638800"/>
          </a:xfrm>
        </p:spPr>
        <p:txBody>
          <a:bodyPr/>
          <a:lstStyle/>
          <a:p>
            <a:pPr>
              <a:lnSpc>
                <a:spcPct val="80000"/>
              </a:lnSpc>
              <a:buFont typeface="Wingdings" pitchFamily="1" charset="2"/>
              <a:buNone/>
            </a:pPr>
            <a:endParaRPr lang="en-US" sz="1700"/>
          </a:p>
          <a:p>
            <a:pPr>
              <a:lnSpc>
                <a:spcPct val="80000"/>
              </a:lnSpc>
            </a:pPr>
            <a:r>
              <a:rPr lang="en-US" sz="1600">
                <a:effectLst/>
              </a:rPr>
              <a:t>Most STEM faculty, while clearly inexperienced in helping to academically prepare future and current K-12 teachers, aligning the curricula, and working with colleges of education faculty and others, are, nevertheless, eager to engage in these kind of activities.</a:t>
            </a:r>
          </a:p>
          <a:p>
            <a:pPr>
              <a:lnSpc>
                <a:spcPct val="80000"/>
              </a:lnSpc>
            </a:pPr>
            <a:endParaRPr lang="en-US" sz="1600">
              <a:effectLst/>
            </a:endParaRPr>
          </a:p>
          <a:p>
            <a:pPr>
              <a:lnSpc>
                <a:spcPct val="80000"/>
              </a:lnSpc>
            </a:pPr>
            <a:r>
              <a:rPr lang="en-US" sz="1600">
                <a:effectLst/>
              </a:rPr>
              <a:t>The institutional barriers to active STEM faculty participation in school-university partnership activities appear to be significant.</a:t>
            </a:r>
          </a:p>
          <a:p>
            <a:pPr>
              <a:lnSpc>
                <a:spcPct val="80000"/>
              </a:lnSpc>
            </a:pPr>
            <a:endParaRPr lang="en-US" sz="1600">
              <a:effectLst/>
            </a:endParaRPr>
          </a:p>
          <a:p>
            <a:pPr>
              <a:lnSpc>
                <a:spcPct val="80000"/>
              </a:lnSpc>
            </a:pPr>
            <a:r>
              <a:rPr lang="en-US" sz="1600">
                <a:effectLst/>
              </a:rPr>
              <a:t>Many of the faculty participants of the study (both the untenured and tenured faculty members) were concerned their participation would be adversely judged in accordance with the university’s faculty reward system.</a:t>
            </a:r>
          </a:p>
          <a:p>
            <a:pPr>
              <a:lnSpc>
                <a:spcPct val="80000"/>
              </a:lnSpc>
            </a:pPr>
            <a:endParaRPr lang="en-US" sz="1600">
              <a:effectLst/>
            </a:endParaRPr>
          </a:p>
          <a:p>
            <a:pPr>
              <a:lnSpc>
                <a:spcPct val="80000"/>
              </a:lnSpc>
            </a:pPr>
            <a:r>
              <a:rPr lang="en-US" sz="1600">
                <a:effectLst/>
              </a:rPr>
              <a:t>The evidence of the disconnection between the reality of faculty work, faculty preferences for their work time and effort, and faculty perceptions of institutional expectations of faculty, are impressive. </a:t>
            </a:r>
          </a:p>
          <a:p>
            <a:pPr>
              <a:lnSpc>
                <a:spcPct val="80000"/>
              </a:lnSpc>
            </a:pPr>
            <a:endParaRPr lang="en-US" sz="1600">
              <a:effectLst/>
            </a:endParaRPr>
          </a:p>
          <a:p>
            <a:pPr>
              <a:lnSpc>
                <a:spcPct val="80000"/>
              </a:lnSpc>
            </a:pPr>
            <a:r>
              <a:rPr lang="en-US" sz="1600">
                <a:effectLst/>
              </a:rPr>
              <a:t>The devil is in the details, and in this two-year study, the details paint a picture of institutional disconnection. One plausible explanation for the apparent disconnection is that faculty obviously realize the important role publications and grant writing have in the scheme of the faculty reward system. As is true in most research universities, conducting research, writing publications, and applying for and receiving grants monies are often tantamount to successful faculty review-little else really matters. Why should faculty spend time on activities they believe will not be rewarded?</a:t>
            </a:r>
          </a:p>
          <a:p>
            <a:pPr>
              <a:lnSpc>
                <a:spcPct val="80000"/>
              </a:lnSpc>
              <a:buFont typeface="Wingdings" pitchFamily="1" charset="2"/>
              <a:buNone/>
            </a:pPr>
            <a:endParaRPr lang="en-US" sz="1600">
              <a:effectLst/>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9635">
                                            <p:txEl>
                                              <p:pRg st="1" end="1"/>
                                            </p:txEl>
                                          </p:spTgt>
                                        </p:tgtEl>
                                        <p:attrNameLst>
                                          <p:attrName>style.visibility</p:attrName>
                                        </p:attrNameLst>
                                      </p:cBhvr>
                                      <p:to>
                                        <p:strVal val="visible"/>
                                      </p:to>
                                    </p:set>
                                    <p:animEffect transition="in" filter="fade">
                                      <p:cBhvr>
                                        <p:cTn id="7" dur="500"/>
                                        <p:tgtEl>
                                          <p:spTgt spid="6963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9635">
                                            <p:txEl>
                                              <p:pRg st="3" end="3"/>
                                            </p:txEl>
                                          </p:spTgt>
                                        </p:tgtEl>
                                        <p:attrNameLst>
                                          <p:attrName>style.visibility</p:attrName>
                                        </p:attrNameLst>
                                      </p:cBhvr>
                                      <p:to>
                                        <p:strVal val="visible"/>
                                      </p:to>
                                    </p:set>
                                    <p:animEffect transition="in" filter="fade">
                                      <p:cBhvr>
                                        <p:cTn id="12" dur="500"/>
                                        <p:tgtEl>
                                          <p:spTgt spid="6963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9635">
                                            <p:txEl>
                                              <p:pRg st="5" end="5"/>
                                            </p:txEl>
                                          </p:spTgt>
                                        </p:tgtEl>
                                        <p:attrNameLst>
                                          <p:attrName>style.visibility</p:attrName>
                                        </p:attrNameLst>
                                      </p:cBhvr>
                                      <p:to>
                                        <p:strVal val="visible"/>
                                      </p:to>
                                    </p:set>
                                    <p:animEffect transition="in" filter="fade">
                                      <p:cBhvr>
                                        <p:cTn id="17" dur="500"/>
                                        <p:tgtEl>
                                          <p:spTgt spid="6963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9635">
                                            <p:txEl>
                                              <p:pRg st="7" end="7"/>
                                            </p:txEl>
                                          </p:spTgt>
                                        </p:tgtEl>
                                        <p:attrNameLst>
                                          <p:attrName>style.visibility</p:attrName>
                                        </p:attrNameLst>
                                      </p:cBhvr>
                                      <p:to>
                                        <p:strVal val="visible"/>
                                      </p:to>
                                    </p:set>
                                    <p:animEffect transition="in" filter="fade">
                                      <p:cBhvr>
                                        <p:cTn id="22" dur="500"/>
                                        <p:tgtEl>
                                          <p:spTgt spid="69635">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9635">
                                            <p:txEl>
                                              <p:pRg st="9" end="9"/>
                                            </p:txEl>
                                          </p:spTgt>
                                        </p:tgtEl>
                                        <p:attrNameLst>
                                          <p:attrName>style.visibility</p:attrName>
                                        </p:attrNameLst>
                                      </p:cBhvr>
                                      <p:to>
                                        <p:strVal val="visible"/>
                                      </p:to>
                                    </p:set>
                                    <p:animEffect transition="in" filter="fade">
                                      <p:cBhvr>
                                        <p:cTn id="27" dur="500"/>
                                        <p:tgtEl>
                                          <p:spTgt spid="696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z="2600"/>
              <a:t>Recommendations</a:t>
            </a:r>
          </a:p>
        </p:txBody>
      </p:sp>
      <p:sp>
        <p:nvSpPr>
          <p:cNvPr id="70659" name="Rectangle 3"/>
          <p:cNvSpPr>
            <a:spLocks noGrp="1" noChangeArrowheads="1"/>
          </p:cNvSpPr>
          <p:nvPr>
            <p:ph type="body" idx="1"/>
          </p:nvPr>
        </p:nvSpPr>
        <p:spPr/>
        <p:txBody>
          <a:bodyPr/>
          <a:lstStyle/>
          <a:p>
            <a:pPr>
              <a:lnSpc>
                <a:spcPct val="80000"/>
              </a:lnSpc>
              <a:buFont typeface="Wingdings" pitchFamily="1" charset="2"/>
              <a:buNone/>
            </a:pPr>
            <a:endParaRPr lang="en-US" sz="1800">
              <a:effectLst/>
            </a:endParaRPr>
          </a:p>
          <a:p>
            <a:pPr>
              <a:lnSpc>
                <a:spcPct val="80000"/>
              </a:lnSpc>
            </a:pPr>
            <a:r>
              <a:rPr lang="en-US" sz="1600">
                <a:effectLst/>
              </a:rPr>
              <a:t>It is time to revisit university faculty role and reward systems in order to more positively affect these very important partnerships between university STEM faculty and K-12 institutions. </a:t>
            </a:r>
          </a:p>
          <a:p>
            <a:pPr>
              <a:lnSpc>
                <a:spcPct val="80000"/>
              </a:lnSpc>
            </a:pPr>
            <a:endParaRPr lang="en-US" sz="1600">
              <a:effectLst/>
            </a:endParaRPr>
          </a:p>
          <a:p>
            <a:pPr>
              <a:lnSpc>
                <a:spcPct val="80000"/>
              </a:lnSpc>
            </a:pPr>
            <a:r>
              <a:rPr lang="en-US" sz="1600">
                <a:effectLst/>
              </a:rPr>
              <a:t>Failing to change the faculty reward systems may mean that, while faculty are likely to remain interested and committed to these partnerships, they will, nevertheless, be restricted by the realities of the faculty role and reward systems prevalent in nearly all research universities. </a:t>
            </a:r>
          </a:p>
          <a:p>
            <a:pPr>
              <a:lnSpc>
                <a:spcPct val="80000"/>
              </a:lnSpc>
            </a:pPr>
            <a:endParaRPr lang="en-US" sz="1600">
              <a:effectLst/>
            </a:endParaRPr>
          </a:p>
          <a:p>
            <a:pPr>
              <a:lnSpc>
                <a:spcPct val="80000"/>
              </a:lnSpc>
            </a:pPr>
            <a:r>
              <a:rPr lang="en-US" sz="1600">
                <a:effectLst/>
              </a:rPr>
              <a:t>Failing to address these issues may continue to hold back America’s teachers and its youth even further from the starting gates of educational achievement and success in mathematics and science.</a:t>
            </a:r>
          </a:p>
          <a:p>
            <a:pPr>
              <a:lnSpc>
                <a:spcPct val="80000"/>
              </a:lnSpc>
            </a:pPr>
            <a:endParaRPr lang="en-US" sz="1600">
              <a:effectLst/>
            </a:endParaRPr>
          </a:p>
          <a:p>
            <a:pPr>
              <a:lnSpc>
                <a:spcPct val="80000"/>
              </a:lnSpc>
            </a:pPr>
            <a:r>
              <a:rPr lang="en-US" sz="1600">
                <a:effectLst/>
              </a:rPr>
              <a:t>In 1990, Boyer wrote, “It’s time to ask how priorities of the professoriate relate to the faculty reward system” (p. 2).</a:t>
            </a:r>
          </a:p>
          <a:p>
            <a:pPr>
              <a:lnSpc>
                <a:spcPct val="80000"/>
              </a:lnSpc>
              <a:buFont typeface="Wingdings" pitchFamily="1" charset="2"/>
              <a:buNone/>
            </a:pPr>
            <a:endParaRPr lang="en-US" sz="1600">
              <a:effectLst/>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0659">
                                            <p:txEl>
                                              <p:pRg st="1" end="1"/>
                                            </p:txEl>
                                          </p:spTgt>
                                        </p:tgtEl>
                                        <p:attrNameLst>
                                          <p:attrName>style.visibility</p:attrName>
                                        </p:attrNameLst>
                                      </p:cBhvr>
                                      <p:to>
                                        <p:strVal val="visible"/>
                                      </p:to>
                                    </p:set>
                                    <p:animEffect transition="in" filter="fade">
                                      <p:cBhvr>
                                        <p:cTn id="7" dur="500"/>
                                        <p:tgtEl>
                                          <p:spTgt spid="7065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0659">
                                            <p:txEl>
                                              <p:pRg st="3" end="3"/>
                                            </p:txEl>
                                          </p:spTgt>
                                        </p:tgtEl>
                                        <p:attrNameLst>
                                          <p:attrName>style.visibility</p:attrName>
                                        </p:attrNameLst>
                                      </p:cBhvr>
                                      <p:to>
                                        <p:strVal val="visible"/>
                                      </p:to>
                                    </p:set>
                                    <p:animEffect transition="in" filter="fade">
                                      <p:cBhvr>
                                        <p:cTn id="12" dur="500"/>
                                        <p:tgtEl>
                                          <p:spTgt spid="7065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0659">
                                            <p:txEl>
                                              <p:pRg st="5" end="5"/>
                                            </p:txEl>
                                          </p:spTgt>
                                        </p:tgtEl>
                                        <p:attrNameLst>
                                          <p:attrName>style.visibility</p:attrName>
                                        </p:attrNameLst>
                                      </p:cBhvr>
                                      <p:to>
                                        <p:strVal val="visible"/>
                                      </p:to>
                                    </p:set>
                                    <p:animEffect transition="in" filter="fade">
                                      <p:cBhvr>
                                        <p:cTn id="17" dur="500"/>
                                        <p:tgtEl>
                                          <p:spTgt spid="70659">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0659">
                                            <p:txEl>
                                              <p:pRg st="7" end="7"/>
                                            </p:txEl>
                                          </p:spTgt>
                                        </p:tgtEl>
                                        <p:attrNameLst>
                                          <p:attrName>style.visibility</p:attrName>
                                        </p:attrNameLst>
                                      </p:cBhvr>
                                      <p:to>
                                        <p:strVal val="visible"/>
                                      </p:to>
                                    </p:set>
                                    <p:animEffect transition="in" filter="fade">
                                      <p:cBhvr>
                                        <p:cTn id="22" dur="500"/>
                                        <p:tgtEl>
                                          <p:spTgt spid="706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autoUpdateAnimBg="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80" name="Rectangle 4"/>
          <p:cNvSpPr>
            <a:spLocks noGrp="1" noChangeArrowheads="1"/>
          </p:cNvSpPr>
          <p:nvPr>
            <p:ph type="ctrTitle"/>
          </p:nvPr>
        </p:nvSpPr>
        <p:spPr>
          <a:xfrm>
            <a:off x="457200" y="685800"/>
            <a:ext cx="8153400" cy="5791200"/>
          </a:xfrm>
        </p:spPr>
        <p:txBody>
          <a:bodyPr/>
          <a:lstStyle/>
          <a:p>
            <a:r>
              <a:rPr lang="en-US" sz="1600"/>
              <a:t/>
            </a:r>
            <a:br>
              <a:rPr lang="en-US" sz="1600"/>
            </a:br>
            <a:r>
              <a:rPr lang="en-US" sz="1600"/>
              <a:t/>
            </a:r>
            <a:br>
              <a:rPr lang="en-US" sz="1600"/>
            </a:br>
            <a:r>
              <a:rPr lang="en-US" sz="1600"/>
              <a:t/>
            </a:r>
            <a:br>
              <a:rPr lang="en-US" sz="1600"/>
            </a:br>
            <a:r>
              <a:rPr lang="en-US" sz="1600"/>
              <a:t/>
            </a:r>
            <a:br>
              <a:rPr lang="en-US" sz="1600"/>
            </a:br>
            <a:r>
              <a:rPr lang="en-US" sz="1600"/>
              <a:t/>
            </a:r>
            <a:br>
              <a:rPr lang="en-US" sz="1600"/>
            </a:br>
            <a:r>
              <a:rPr lang="en-US" sz="1800"/>
              <a:t/>
            </a:r>
            <a:br>
              <a:rPr lang="en-US" sz="1800"/>
            </a:br>
            <a:r>
              <a:rPr lang="en-US" sz="2000"/>
              <a:t>Presented at the American Evaluation Association 2006 Annual Conference, “The Consequences of Evaluation.” Portland, OR, November 1-3, 2006</a:t>
            </a:r>
            <a:r>
              <a:rPr lang="en-US" sz="1800"/>
              <a:t>.</a:t>
            </a:r>
            <a:br>
              <a:rPr lang="en-US" sz="1800"/>
            </a:br>
            <a:r>
              <a:rPr lang="en-US" sz="1600"/>
              <a:t/>
            </a:r>
            <a:br>
              <a:rPr lang="en-US" sz="1600"/>
            </a:br>
            <a:r>
              <a:rPr lang="en-US" sz="1600"/>
              <a:t/>
            </a:r>
            <a:br>
              <a:rPr lang="en-US" sz="1600"/>
            </a:br>
            <a:r>
              <a:rPr lang="en-US" sz="1800"/>
              <a:t/>
            </a:r>
            <a:br>
              <a:rPr lang="en-US" sz="1800"/>
            </a:br>
            <a:r>
              <a:rPr lang="en-US" sz="1800" b="1"/>
              <a:t>Contact Information:</a:t>
            </a:r>
            <a:br>
              <a:rPr lang="en-US" sz="1800" b="1"/>
            </a:br>
            <a:r>
              <a:rPr lang="en-US" sz="1800"/>
              <a:t>Dr. Philip I. Kramer</a:t>
            </a:r>
            <a:br>
              <a:rPr lang="en-US" sz="1800"/>
            </a:br>
            <a:r>
              <a:rPr lang="en-US" sz="1800"/>
              <a:t>College of Saint Benedict and Saint John’s University</a:t>
            </a:r>
            <a:br>
              <a:rPr lang="en-US" sz="1800"/>
            </a:br>
            <a:r>
              <a:rPr lang="en-US" sz="1800"/>
              <a:t>37 College Avenue South</a:t>
            </a:r>
            <a:br>
              <a:rPr lang="en-US" sz="1800"/>
            </a:br>
            <a:r>
              <a:rPr lang="en-US" sz="1800"/>
              <a:t>Saint Joseph, MN 56374</a:t>
            </a:r>
            <a:r>
              <a:rPr lang="en-US" sz="1800">
                <a:hlinkClick r:id=""/>
              </a:rPr>
              <a:t/>
            </a:r>
            <a:br>
              <a:rPr lang="en-US" sz="1800">
                <a:hlinkClick r:id=""/>
              </a:rPr>
            </a:br>
            <a:r>
              <a:rPr lang="en-US" sz="1800">
                <a:hlinkClick r:id=""/>
              </a:rPr>
              <a:t>pkramer@csbsju.edu</a:t>
            </a:r>
            <a:r>
              <a:rPr lang="en-US" sz="1800"/>
              <a:t/>
            </a:r>
            <a:br>
              <a:rPr lang="en-US" sz="1800"/>
            </a:br>
            <a:r>
              <a:rPr lang="en-US" sz="1800" b="1"/>
              <a:t>(320) 363-5289</a:t>
            </a:r>
            <a:br>
              <a:rPr lang="en-US" sz="1800" b="1"/>
            </a:br>
            <a:r>
              <a:rPr lang="en-US" sz="1600" b="1"/>
              <a:t/>
            </a:r>
            <a:br>
              <a:rPr lang="en-US" sz="1600" b="1"/>
            </a:br>
            <a:r>
              <a:rPr lang="en-US" sz="1600" b="1"/>
              <a:t/>
            </a:r>
            <a:br>
              <a:rPr lang="en-US" sz="1600" b="1"/>
            </a:br>
            <a:r>
              <a:rPr lang="en-US" sz="1600" b="1"/>
              <a:t/>
            </a:r>
            <a:br>
              <a:rPr lang="en-US" sz="1600" b="1"/>
            </a:br>
            <a:r>
              <a:rPr lang="en-US" sz="2000" b="1"/>
              <a:t/>
            </a:r>
            <a:br>
              <a:rPr lang="en-US" sz="2000" b="1"/>
            </a:br>
            <a:r>
              <a:rPr lang="en-US" sz="2000"/>
              <a:t>This research was made possible with an MSP grant and funding from the National Science Foundation (EHR-0227124).</a:t>
            </a:r>
            <a:br>
              <a:rPr lang="en-US" sz="2000"/>
            </a:br>
            <a:r>
              <a:rPr lang="en-US" sz="4400"/>
              <a:t/>
            </a:r>
            <a:br>
              <a:rPr lang="en-US" sz="4400"/>
            </a:br>
            <a:endParaRPr lang="en-US" sz="4400"/>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4" name="Rectangle 4"/>
          <p:cNvSpPr>
            <a:spLocks noGrp="1" noChangeArrowheads="1"/>
          </p:cNvSpPr>
          <p:nvPr>
            <p:ph type="ctrTitle"/>
          </p:nvPr>
        </p:nvSpPr>
        <p:spPr/>
        <p:txBody>
          <a:bodyPr/>
          <a:lstStyle/>
          <a:p>
            <a:r>
              <a:rPr lang="en-US" sz="2800"/>
              <a:t/>
            </a:r>
            <a:br>
              <a:rPr lang="en-US" sz="2800"/>
            </a:br>
            <a:r>
              <a:rPr lang="en-US" sz="2800"/>
              <a:t/>
            </a:r>
            <a:br>
              <a:rPr lang="en-US" sz="2800"/>
            </a:br>
            <a:r>
              <a:rPr lang="en-US" sz="2800"/>
              <a:t/>
            </a:r>
            <a:br>
              <a:rPr lang="en-US" sz="2800"/>
            </a:br>
            <a:r>
              <a:rPr lang="en-US" sz="2800"/>
              <a:t>Thank you!</a:t>
            </a: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083" name="Rectangle 11"/>
          <p:cNvSpPr>
            <a:spLocks noGrp="1" noChangeArrowheads="1"/>
          </p:cNvSpPr>
          <p:nvPr>
            <p:ph type="title"/>
          </p:nvPr>
        </p:nvSpPr>
        <p:spPr/>
        <p:txBody>
          <a:bodyPr/>
          <a:lstStyle/>
          <a:p>
            <a:r>
              <a:rPr lang="en-US" sz="3600"/>
              <a:t>Research Questions</a:t>
            </a:r>
          </a:p>
        </p:txBody>
      </p:sp>
      <p:sp>
        <p:nvSpPr>
          <p:cNvPr id="3080" name="Rectangle 8"/>
          <p:cNvSpPr>
            <a:spLocks noGrp="1" noChangeArrowheads="1"/>
          </p:cNvSpPr>
          <p:nvPr>
            <p:ph type="body" idx="1"/>
          </p:nvPr>
        </p:nvSpPr>
        <p:spPr/>
        <p:txBody>
          <a:bodyPr/>
          <a:lstStyle/>
          <a:p>
            <a:pPr algn="ctr">
              <a:lnSpc>
                <a:spcPct val="90000"/>
              </a:lnSpc>
              <a:buFont typeface="Wingdings" pitchFamily="1" charset="2"/>
              <a:buNone/>
            </a:pPr>
            <a:endParaRPr lang="en-US" sz="3600"/>
          </a:p>
          <a:p>
            <a:pPr>
              <a:lnSpc>
                <a:spcPct val="90000"/>
              </a:lnSpc>
            </a:pPr>
            <a:r>
              <a:rPr lang="en-US" sz="2400" b="1"/>
              <a:t>Research Question # 1:</a:t>
            </a:r>
            <a:endParaRPr lang="en-US" sz="2400"/>
          </a:p>
          <a:p>
            <a:pPr>
              <a:lnSpc>
                <a:spcPct val="90000"/>
              </a:lnSpc>
              <a:buFont typeface="Wingdings" pitchFamily="1" charset="2"/>
              <a:buNone/>
            </a:pPr>
            <a:r>
              <a:rPr lang="en-US" sz="2400"/>
              <a:t>	To what extent are STEM faculty engaged in (a) preservice and graduate teacher education and (b) K-12 science and mathematics education?</a:t>
            </a:r>
          </a:p>
          <a:p>
            <a:pPr>
              <a:lnSpc>
                <a:spcPct val="90000"/>
              </a:lnSpc>
              <a:buFont typeface="Wingdings" pitchFamily="1" charset="2"/>
              <a:buNone/>
            </a:pPr>
            <a:endParaRPr lang="en-US" sz="2400" b="1"/>
          </a:p>
          <a:p>
            <a:pPr>
              <a:lnSpc>
                <a:spcPct val="90000"/>
              </a:lnSpc>
            </a:pPr>
            <a:r>
              <a:rPr lang="en-US" sz="2400" b="1"/>
              <a:t>Research Question # 2:</a:t>
            </a:r>
            <a:endParaRPr lang="en-US" sz="2400"/>
          </a:p>
          <a:p>
            <a:pPr>
              <a:lnSpc>
                <a:spcPct val="90000"/>
              </a:lnSpc>
              <a:buFont typeface="Wingdings" pitchFamily="1" charset="2"/>
              <a:buNone/>
            </a:pPr>
            <a:r>
              <a:rPr lang="en-US" sz="2400"/>
              <a:t>	What are the attitudes of STEM faculty regarding their engagement in (a) preservice and graduate teacher education and (b) K-12 science and mathematics education?</a:t>
            </a:r>
            <a:endParaRPr lang="en-US" sz="2000"/>
          </a:p>
          <a:p>
            <a:pPr>
              <a:lnSpc>
                <a:spcPct val="90000"/>
              </a:lnSpc>
              <a:buClr>
                <a:schemeClr val="tx1"/>
              </a:buClr>
              <a:buFont typeface="Wingdings" pitchFamily="1" charset="2"/>
              <a:buNone/>
            </a:pPr>
            <a:endParaRPr lang="en-US" sz="2000" b="1"/>
          </a:p>
          <a:p>
            <a:pPr>
              <a:lnSpc>
                <a:spcPct val="90000"/>
              </a:lnSpc>
              <a:buClr>
                <a:schemeClr val="tx1"/>
              </a:buClr>
              <a:buFont typeface="Wingdings" pitchFamily="1" charset="2"/>
              <a:buNone/>
            </a:pPr>
            <a:endParaRPr lang="en-US" sz="4000" b="1"/>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80">
                                            <p:txEl>
                                              <p:pRg st="1" end="1"/>
                                            </p:txEl>
                                          </p:spTgt>
                                        </p:tgtEl>
                                        <p:attrNameLst>
                                          <p:attrName>style.visibility</p:attrName>
                                        </p:attrNameLst>
                                      </p:cBhvr>
                                      <p:to>
                                        <p:strVal val="visible"/>
                                      </p:to>
                                    </p:set>
                                    <p:animEffect transition="in" filter="fade">
                                      <p:cBhvr>
                                        <p:cTn id="7" dur="500"/>
                                        <p:tgtEl>
                                          <p:spTgt spid="308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80">
                                            <p:txEl>
                                              <p:pRg st="2" end="2"/>
                                            </p:txEl>
                                          </p:spTgt>
                                        </p:tgtEl>
                                        <p:attrNameLst>
                                          <p:attrName>style.visibility</p:attrName>
                                        </p:attrNameLst>
                                      </p:cBhvr>
                                      <p:to>
                                        <p:strVal val="visible"/>
                                      </p:to>
                                    </p:set>
                                    <p:animEffect transition="in" filter="fade">
                                      <p:cBhvr>
                                        <p:cTn id="12" dur="500"/>
                                        <p:tgtEl>
                                          <p:spTgt spid="308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80">
                                            <p:txEl>
                                              <p:pRg st="4" end="4"/>
                                            </p:txEl>
                                          </p:spTgt>
                                        </p:tgtEl>
                                        <p:attrNameLst>
                                          <p:attrName>style.visibility</p:attrName>
                                        </p:attrNameLst>
                                      </p:cBhvr>
                                      <p:to>
                                        <p:strVal val="visible"/>
                                      </p:to>
                                    </p:set>
                                    <p:animEffect transition="in" filter="fade">
                                      <p:cBhvr>
                                        <p:cTn id="17" dur="500"/>
                                        <p:tgtEl>
                                          <p:spTgt spid="308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80">
                                            <p:txEl>
                                              <p:pRg st="5" end="5"/>
                                            </p:txEl>
                                          </p:spTgt>
                                        </p:tgtEl>
                                        <p:attrNameLst>
                                          <p:attrName>style.visibility</p:attrName>
                                        </p:attrNameLst>
                                      </p:cBhvr>
                                      <p:to>
                                        <p:strVal val="visible"/>
                                      </p:to>
                                    </p:set>
                                    <p:animEffect transition="in" filter="fade">
                                      <p:cBhvr>
                                        <p:cTn id="22" dur="500"/>
                                        <p:tgtEl>
                                          <p:spTgt spid="308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autoUpdateAnimBg="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71" name="Rectangle 7"/>
          <p:cNvSpPr>
            <a:spLocks noGrp="1" noChangeArrowheads="1"/>
          </p:cNvSpPr>
          <p:nvPr>
            <p:ph type="title"/>
          </p:nvPr>
        </p:nvSpPr>
        <p:spPr/>
        <p:txBody>
          <a:bodyPr/>
          <a:lstStyle/>
          <a:p>
            <a:r>
              <a:rPr lang="en-US" sz="3600"/>
              <a:t>Definitions</a:t>
            </a:r>
          </a:p>
        </p:txBody>
      </p:sp>
      <p:sp>
        <p:nvSpPr>
          <p:cNvPr id="36872" name="Rectangle 8"/>
          <p:cNvSpPr>
            <a:spLocks noGrp="1" noChangeArrowheads="1"/>
          </p:cNvSpPr>
          <p:nvPr>
            <p:ph type="body" idx="1"/>
          </p:nvPr>
        </p:nvSpPr>
        <p:spPr/>
        <p:txBody>
          <a:bodyPr/>
          <a:lstStyle/>
          <a:p>
            <a:pPr>
              <a:lnSpc>
                <a:spcPct val="90000"/>
              </a:lnSpc>
            </a:pPr>
            <a:r>
              <a:rPr lang="en-US" sz="2400" b="1">
                <a:effectLst/>
              </a:rPr>
              <a:t>Aligning the curricula</a:t>
            </a:r>
            <a:r>
              <a:rPr lang="en-US" sz="2200">
                <a:effectLst/>
              </a:rPr>
              <a:t> </a:t>
            </a:r>
            <a:r>
              <a:rPr lang="en-US" sz="2100">
                <a:effectLst/>
              </a:rPr>
              <a:t>was defined as any effort to make the curricula coherent. While completing the survey, STEM faculty were asked to think about preparing future K-12 teachers, working with current K-12 teachers, and working with K-12 schools.</a:t>
            </a:r>
          </a:p>
          <a:p>
            <a:pPr>
              <a:lnSpc>
                <a:spcPct val="90000"/>
              </a:lnSpc>
              <a:buFont typeface="Wingdings" pitchFamily="1" charset="2"/>
              <a:buNone/>
            </a:pPr>
            <a:endParaRPr lang="en-US" sz="2100">
              <a:effectLst/>
            </a:endParaRPr>
          </a:p>
          <a:p>
            <a:pPr>
              <a:lnSpc>
                <a:spcPct val="90000"/>
              </a:lnSpc>
            </a:pPr>
            <a:r>
              <a:rPr lang="en-US" sz="2100">
                <a:effectLst/>
              </a:rPr>
              <a:t>The</a:t>
            </a:r>
            <a:r>
              <a:rPr lang="en-US" sz="2200" i="1">
                <a:effectLst/>
              </a:rPr>
              <a:t> </a:t>
            </a:r>
            <a:r>
              <a:rPr lang="en-US" sz="2400" b="1">
                <a:effectLst/>
              </a:rPr>
              <a:t>Collaborative</a:t>
            </a:r>
            <a:r>
              <a:rPr lang="en-US" sz="2200">
                <a:effectLst/>
              </a:rPr>
              <a:t> </a:t>
            </a:r>
            <a:r>
              <a:rPr lang="en-US" sz="2100">
                <a:effectLst/>
              </a:rPr>
              <a:t>is a nearly 15-year partnership between the university and the local school districts in the greater metropolitan region. The primary mission of the Collaborative is to increase the rigor of K-12 education. </a:t>
            </a:r>
            <a:endParaRPr lang="en-US" sz="2100" b="1">
              <a:effectLst/>
            </a:endParaRPr>
          </a:p>
          <a:p>
            <a:pPr>
              <a:lnSpc>
                <a:spcPct val="90000"/>
              </a:lnSpc>
            </a:pPr>
            <a:endParaRPr lang="en-US" sz="2100" b="1">
              <a:effectLst/>
            </a:endParaRPr>
          </a:p>
          <a:p>
            <a:pPr>
              <a:lnSpc>
                <a:spcPct val="90000"/>
              </a:lnSpc>
            </a:pPr>
            <a:r>
              <a:rPr lang="en-US" sz="2400" b="1">
                <a:effectLst/>
              </a:rPr>
              <a:t>Preservice education</a:t>
            </a:r>
            <a:r>
              <a:rPr lang="en-US" sz="2200">
                <a:effectLst/>
              </a:rPr>
              <a:t> </a:t>
            </a:r>
            <a:r>
              <a:rPr lang="en-US" sz="2100">
                <a:effectLst/>
              </a:rPr>
              <a:t>was defined as a postsecondary course, courses, curricula, or degree one uses to become a K-12 schoolteacher.</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72">
                                            <p:txEl>
                                              <p:pRg st="0" end="0"/>
                                            </p:txEl>
                                          </p:spTgt>
                                        </p:tgtEl>
                                        <p:attrNameLst>
                                          <p:attrName>style.visibility</p:attrName>
                                        </p:attrNameLst>
                                      </p:cBhvr>
                                      <p:to>
                                        <p:strVal val="visible"/>
                                      </p:to>
                                    </p:set>
                                    <p:animEffect transition="in" filter="fade">
                                      <p:cBhvr>
                                        <p:cTn id="7" dur="500"/>
                                        <p:tgtEl>
                                          <p:spTgt spid="368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872">
                                            <p:txEl>
                                              <p:pRg st="2" end="2"/>
                                            </p:txEl>
                                          </p:spTgt>
                                        </p:tgtEl>
                                        <p:attrNameLst>
                                          <p:attrName>style.visibility</p:attrName>
                                        </p:attrNameLst>
                                      </p:cBhvr>
                                      <p:to>
                                        <p:strVal val="visible"/>
                                      </p:to>
                                    </p:set>
                                    <p:animEffect transition="in" filter="fade">
                                      <p:cBhvr>
                                        <p:cTn id="12" dur="500"/>
                                        <p:tgtEl>
                                          <p:spTgt spid="3687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872">
                                            <p:txEl>
                                              <p:pRg st="4" end="4"/>
                                            </p:txEl>
                                          </p:spTgt>
                                        </p:tgtEl>
                                        <p:attrNameLst>
                                          <p:attrName>style.visibility</p:attrName>
                                        </p:attrNameLst>
                                      </p:cBhvr>
                                      <p:to>
                                        <p:strVal val="visible"/>
                                      </p:to>
                                    </p:set>
                                    <p:animEffect transition="in" filter="fade">
                                      <p:cBhvr>
                                        <p:cTn id="17" dur="500"/>
                                        <p:tgtEl>
                                          <p:spTgt spid="3687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2" grpId="0" build="p" autoUpdateAnimBg="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2083" name="Group 99"/>
          <p:cNvGraphicFramePr>
            <a:graphicFrameLocks noGrp="1"/>
          </p:cNvGraphicFramePr>
          <p:nvPr>
            <p:ph/>
          </p:nvPr>
        </p:nvGraphicFramePr>
        <p:xfrm>
          <a:off x="76200" y="701675"/>
          <a:ext cx="8991600" cy="6119240"/>
        </p:xfrm>
        <a:graphic>
          <a:graphicData uri="http://schemas.openxmlformats.org/drawingml/2006/table">
            <a:tbl>
              <a:tblPr/>
              <a:tblGrid>
                <a:gridCol w="2133600"/>
                <a:gridCol w="3429000"/>
                <a:gridCol w="3429000"/>
              </a:tblGrid>
              <a:tr h="2889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endPar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rPr>
                        <a:t>2005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rPr>
                        <a:t>2006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rPr>
                        <a:t>Participants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53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rPr>
                        <a:t>Gender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Male: 16 (66.7%)</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Female: 8 (33.3%)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Male: 32 (66.7%)</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Female: 16 (33.3%)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15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rPr>
                        <a:t>Race/Ethnicity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Hispanic: 2 (8.3%)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Asian/Pacific Islander: 1 (4.2%)</a:t>
                      </a:r>
                      <a:endPar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White: 20 (83.3%)</a:t>
                      </a:r>
                      <a:r>
                        <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Hispanic: 9 (18.4%)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Asian/Pacific Islander: 7 (14.3%)</a:t>
                      </a:r>
                      <a:endPar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White: 33 (67.3%)</a:t>
                      </a:r>
                      <a:r>
                        <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23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rPr>
                        <a:t>Faculty Rank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Lecturer: 1 (4.2%)</a:t>
                      </a:r>
                      <a:endPar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Assistant prof: 10 (41.7%)</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Associate prof: 8 (33.3%)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Full prof: 5 (20.8%)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Lecturer: 2 (4.1%)</a:t>
                      </a:r>
                      <a:endPar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Assistant prof: 19 (38.8%)</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Associate prof: 12 (24.5%)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Full prof: 15 (30.6%)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652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rPr>
                        <a:t>Academic Department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Biology: 4 (17.4%)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Chemistry: 1 (4.3%) </a:t>
                      </a:r>
                      <a:endPar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Geology: 6 (26.1%)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Mathematics: 6 (26.1%)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Physics: 6 (26.1%)</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Biology: 16 (32.7%)</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Chemistry: 9 (18.4%)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Geology: 6 (12.2%)</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Mathematics: 12 (24.5%)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Physics: 6 (26.1%)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rPr>
                        <a:t>Tenure Status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Yes: 11 (45.8%)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(3, 37.5%, are women)</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(9, 90.9%, are White)</a:t>
                      </a:r>
                      <a:endPar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No: 13 (54.2%)</a:t>
                      </a:r>
                      <a:r>
                        <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Yes: 27 (55.1%) </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(7, 14.58%, are women)</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(22, 88.48%, are White)</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No: 22 (44.9%)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59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rPr>
                        <a:t>Average Teaching Experience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Postsecondary: 14.98 years (</a:t>
                      </a:r>
                      <a:r>
                        <a:rPr kumimoji="0" lang="en-US" sz="1400" b="0" i="1" u="none" strike="noStrike" cap="none" normalizeH="0" baseline="0">
                          <a:ln>
                            <a:noFill/>
                          </a:ln>
                          <a:solidFill>
                            <a:schemeClr val="tx1"/>
                          </a:solidFill>
                          <a:effectLst>
                            <a:outerShdw blurRad="38100" dist="38100" dir="2700000" algn="tl">
                              <a:srgbClr val="000000"/>
                            </a:outerShdw>
                          </a:effectLst>
                          <a:latin typeface="Arial" pitchFamily="1" charset="0"/>
                        </a:rPr>
                        <a:t>SD</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 12.38 years)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Postsecondary: 16.69 years (</a:t>
                      </a:r>
                      <a:r>
                        <a:rPr kumimoji="0" lang="en-US" sz="1400" b="0" i="1" u="none" strike="noStrike" cap="none" normalizeH="0" baseline="0">
                          <a:ln>
                            <a:noFill/>
                          </a:ln>
                          <a:solidFill>
                            <a:schemeClr val="tx1"/>
                          </a:solidFill>
                          <a:effectLst>
                            <a:outerShdw blurRad="38100" dist="38100" dir="2700000" algn="tl">
                              <a:srgbClr val="000000"/>
                            </a:outerShdw>
                          </a:effectLst>
                          <a:latin typeface="Arial" pitchFamily="1" charset="0"/>
                        </a:rPr>
                        <a:t>SD</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 12.25 years)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079" name="Text Box 95"/>
          <p:cNvSpPr txBox="1">
            <a:spLocks noChangeArrowheads="1"/>
          </p:cNvSpPr>
          <p:nvPr/>
        </p:nvSpPr>
        <p:spPr bwMode="auto">
          <a:xfrm>
            <a:off x="0" y="152400"/>
            <a:ext cx="9144000" cy="45720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US"/>
              <a:t>Participant Demographics</a:t>
            </a: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2" name="Rectangle 4"/>
          <p:cNvSpPr>
            <a:spLocks noGrp="1" noChangeArrowheads="1"/>
          </p:cNvSpPr>
          <p:nvPr>
            <p:ph type="title"/>
          </p:nvPr>
        </p:nvSpPr>
        <p:spPr>
          <a:xfrm>
            <a:off x="457200" y="-152400"/>
            <a:ext cx="8229600" cy="838200"/>
          </a:xfrm>
        </p:spPr>
        <p:txBody>
          <a:bodyPr/>
          <a:lstStyle/>
          <a:p>
            <a:r>
              <a:rPr lang="en-US" sz="2400"/>
              <a:t>Engagement in Preservice Teacher Education</a:t>
            </a:r>
          </a:p>
        </p:txBody>
      </p:sp>
      <p:graphicFrame>
        <p:nvGraphicFramePr>
          <p:cNvPr id="43146" name="Group 138"/>
          <p:cNvGraphicFramePr>
            <a:graphicFrameLocks noGrp="1"/>
          </p:cNvGraphicFramePr>
          <p:nvPr>
            <p:ph idx="1"/>
          </p:nvPr>
        </p:nvGraphicFramePr>
        <p:xfrm>
          <a:off x="76200" y="617538"/>
          <a:ext cx="8991600" cy="6038088"/>
        </p:xfrm>
        <a:graphic>
          <a:graphicData uri="http://schemas.openxmlformats.org/drawingml/2006/table">
            <a:tbl>
              <a:tblPr/>
              <a:tblGrid>
                <a:gridCol w="2946400"/>
                <a:gridCol w="3022600"/>
                <a:gridCol w="3022600"/>
              </a:tblGrid>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endParaRPr kumimoji="0" lang="en-US" sz="1600" b="0" i="0" u="none" strike="noStrike" cap="none" normalizeH="0" baseline="0">
                        <a:ln>
                          <a:noFill/>
                        </a:ln>
                        <a:solidFill>
                          <a:schemeClr val="tx1"/>
                        </a:solidFill>
                        <a:effectLst>
                          <a:outerShdw blurRad="38100" dist="38100" dir="2700000" algn="tl">
                            <a:srgbClr val="000000"/>
                          </a:outerShdw>
                        </a:effectLst>
                        <a:latin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rPr>
                        <a:t>2005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rPr>
                        <a:t>2006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62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500" b="1" i="0" u="none" strike="noStrike" cap="none" normalizeH="0" baseline="0">
                          <a:ln>
                            <a:noFill/>
                          </a:ln>
                          <a:solidFill>
                            <a:schemeClr val="tx1"/>
                          </a:solidFill>
                          <a:effectLst>
                            <a:outerShdw blurRad="38100" dist="38100" dir="2700000" algn="tl">
                              <a:srgbClr val="000000"/>
                            </a:outerShdw>
                          </a:effectLst>
                          <a:latin typeface="Arial" pitchFamily="1" charset="0"/>
                        </a:rPr>
                        <a:t>To what extent have you been involved in preservice teacher education in the current academic year?</a:t>
                      </a:r>
                      <a:r>
                        <a:rPr kumimoji="0" lang="en-US" sz="15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Not involved: 5 (20.8%)</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5 (20.8%)</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4 (16.7%)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2 (8.3%)</a:t>
                      </a:r>
                      <a:endPar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Very involved: 8 (33.3%)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(5, 62.5%, were untenured)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11 (23.9%)</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Barely involved: 11 (23.9%)</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Occasionally involved: 11 (23.9%)</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10 (21.7%)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3 (6.5%)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(1, 33.3%, was untenured)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500" b="1" i="0" u="none" strike="noStrike" cap="none" normalizeH="0" baseline="0">
                          <a:ln>
                            <a:noFill/>
                          </a:ln>
                          <a:solidFill>
                            <a:schemeClr val="tx1"/>
                          </a:solidFill>
                          <a:effectLst>
                            <a:outerShdw blurRad="38100" dist="38100" dir="2700000" algn="tl">
                              <a:srgbClr val="000000"/>
                            </a:outerShdw>
                          </a:effectLst>
                          <a:latin typeface="Arial" pitchFamily="1" charset="0"/>
                        </a:rPr>
                        <a:t>Number of preservice courses taught in academic year?</a:t>
                      </a:r>
                      <a:r>
                        <a:rPr kumimoji="0" lang="en-US" sz="15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1 course (</a:t>
                      </a:r>
                      <a:r>
                        <a:rPr kumimoji="0" lang="en-US" sz="1400" b="0" i="1" u="none" strike="noStrike" cap="none" normalizeH="0" baseline="0">
                          <a:ln>
                            <a:noFill/>
                          </a:ln>
                          <a:solidFill>
                            <a:schemeClr val="tx1"/>
                          </a:solidFill>
                          <a:effectLst>
                            <a:outerShdw blurRad="38100" dist="38100" dir="2700000" algn="tl">
                              <a:srgbClr val="000000"/>
                            </a:outerShdw>
                          </a:effectLst>
                          <a:latin typeface="Arial" pitchFamily="1" charset="0"/>
                        </a:rPr>
                        <a:t>SD</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 1.23 course)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.523 courses (</a:t>
                      </a:r>
                      <a:r>
                        <a:rPr kumimoji="0" lang="en-US" sz="1400" b="0" i="1" u="none" strike="noStrike" cap="none" normalizeH="0" baseline="0">
                          <a:ln>
                            <a:noFill/>
                          </a:ln>
                          <a:solidFill>
                            <a:schemeClr val="tx1"/>
                          </a:solidFill>
                          <a:effectLst>
                            <a:outerShdw blurRad="38100" dist="38100" dir="2700000" algn="tl">
                              <a:srgbClr val="000000"/>
                            </a:outerShdw>
                          </a:effectLst>
                          <a:latin typeface="Arial" pitchFamily="1" charset="0"/>
                        </a:rPr>
                        <a:t>SD </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2.12 courses)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80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500" b="1" i="0" u="none" strike="noStrike" cap="none" normalizeH="0" baseline="0">
                          <a:ln>
                            <a:noFill/>
                          </a:ln>
                          <a:solidFill>
                            <a:schemeClr val="tx1"/>
                          </a:solidFill>
                          <a:effectLst>
                            <a:outerShdw blurRad="38100" dist="38100" dir="2700000" algn="tl">
                              <a:srgbClr val="000000"/>
                            </a:outerShdw>
                          </a:effectLst>
                          <a:latin typeface="Arial" pitchFamily="1" charset="0"/>
                        </a:rPr>
                        <a:t>How involved have you been in advising preservice undergraduate students who plan to become teachers during the current academic year?</a:t>
                      </a:r>
                      <a:r>
                        <a:rPr kumimoji="0" lang="en-US" sz="15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Not involved: 6 (24%)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5 (20%)</a:t>
                      </a:r>
                      <a:endPar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Occasionally involved: 6 (24%)</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4 (16%)</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2 (8%)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17 (37%)</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13 (28.3%)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10 (21.7%)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4 (8.7%)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2 (4.3%)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500" b="1" i="0" u="none" strike="noStrike" cap="none" normalizeH="0" baseline="0">
                          <a:ln>
                            <a:noFill/>
                          </a:ln>
                          <a:solidFill>
                            <a:schemeClr val="tx1"/>
                          </a:solidFill>
                          <a:effectLst>
                            <a:outerShdw blurRad="38100" dist="38100" dir="2700000" algn="tl">
                              <a:srgbClr val="000000"/>
                            </a:outerShdw>
                          </a:effectLst>
                          <a:latin typeface="Arial" pitchFamily="1" charset="0"/>
                        </a:rPr>
                        <a:t>Number of hours per month advising preservice education majors?</a:t>
                      </a:r>
                      <a:r>
                        <a:rPr kumimoji="0" lang="en-US" sz="15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2.65 hours (</a:t>
                      </a:r>
                      <a:r>
                        <a:rPr kumimoji="0" lang="en-US" sz="1400" b="0" i="1" u="none" strike="noStrike" cap="none" normalizeH="0" baseline="0">
                          <a:ln>
                            <a:noFill/>
                          </a:ln>
                          <a:solidFill>
                            <a:schemeClr val="tx1"/>
                          </a:solidFill>
                          <a:effectLst>
                            <a:outerShdw blurRad="38100" dist="38100" dir="2700000" algn="tl">
                              <a:srgbClr val="000000"/>
                            </a:outerShdw>
                          </a:effectLst>
                          <a:latin typeface="Arial" pitchFamily="1" charset="0"/>
                        </a:rPr>
                        <a:t>SD</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 4.02 hours)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2.54 hours (</a:t>
                      </a:r>
                      <a:r>
                        <a:rPr kumimoji="0" lang="en-US" sz="1400" b="0" i="1" u="none" strike="noStrike" cap="none" normalizeH="0" baseline="0">
                          <a:ln>
                            <a:noFill/>
                          </a:ln>
                          <a:solidFill>
                            <a:schemeClr val="tx1"/>
                          </a:solidFill>
                          <a:effectLst>
                            <a:outerShdw blurRad="38100" dist="38100" dir="2700000" algn="tl">
                              <a:srgbClr val="000000"/>
                            </a:outerShdw>
                          </a:effectLst>
                          <a:latin typeface="Arial" pitchFamily="1" charset="0"/>
                        </a:rPr>
                        <a:t>SD</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 5.64 hours)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38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500" b="1" i="0" u="none" strike="noStrike" cap="none" normalizeH="0" baseline="0">
                          <a:ln>
                            <a:noFill/>
                          </a:ln>
                          <a:solidFill>
                            <a:schemeClr val="tx1"/>
                          </a:solidFill>
                          <a:effectLst>
                            <a:outerShdw blurRad="38100" dist="38100" dir="2700000" algn="tl">
                              <a:srgbClr val="000000"/>
                            </a:outerShdw>
                          </a:effectLst>
                          <a:latin typeface="Arial" pitchFamily="1" charset="0"/>
                        </a:rPr>
                        <a:t>How important is it for science and math faculty members to engage in the preparation of preservice teachers?</a:t>
                      </a:r>
                      <a:r>
                        <a:rPr kumimoji="0" lang="en-US" sz="15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Very important: 15 (60.0%)</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Somewhat important: 9 (36%)</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Neutral: 1 (4%)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Somewhat unimportant: 0 (0%)</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Not important at all: 0 (0%)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Very important: 22 (47.8%)</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Somewhat important: 19 (41.3%)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Neutral: 5 (10.9%)</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Somewhat unimportant: 0 (0%)</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Not important at all: 0 (0%)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a:xfrm>
            <a:off x="457200" y="-76200"/>
            <a:ext cx="8229600" cy="609600"/>
          </a:xfrm>
        </p:spPr>
        <p:txBody>
          <a:bodyPr/>
          <a:lstStyle/>
          <a:p>
            <a:r>
              <a:rPr lang="en-US" sz="2400"/>
              <a:t>Engagement in Preservice Teacher Education 2</a:t>
            </a:r>
          </a:p>
        </p:txBody>
      </p:sp>
      <p:graphicFrame>
        <p:nvGraphicFramePr>
          <p:cNvPr id="44133" name="Group 101"/>
          <p:cNvGraphicFramePr>
            <a:graphicFrameLocks noGrp="1"/>
          </p:cNvGraphicFramePr>
          <p:nvPr>
            <p:ph idx="1"/>
          </p:nvPr>
        </p:nvGraphicFramePr>
        <p:xfrm>
          <a:off x="76200" y="533400"/>
          <a:ext cx="8991600" cy="6253799"/>
        </p:xfrm>
        <a:graphic>
          <a:graphicData uri="http://schemas.openxmlformats.org/drawingml/2006/table">
            <a:tbl>
              <a:tblPr/>
              <a:tblGrid>
                <a:gridCol w="3200400"/>
                <a:gridCol w="3071813"/>
                <a:gridCol w="2719387"/>
              </a:tblGrid>
              <a:tr h="14620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To what extent are you involved with faculty members or administrators from the College of Education in the planning and preparation of preservice teachers?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10 (40%)</a:t>
                      </a:r>
                      <a:endPar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5 (20%)</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4 (16%)</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2 (8%)</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4 (16%)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20 (43.5%)</a:t>
                      </a:r>
                      <a:endPar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10 (21.7%)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12 (26.1%)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0 (0%)</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4 (8.7%)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811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To what extent are you involved with aligning the science and math curricula for preservice education in collaboration with the College of Education, individual College of Education faculty members, or the Collaborative?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11 (45.8%)</a:t>
                      </a:r>
                      <a:endPar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3 (12.5%)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6 (25%)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2 (8.3%)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2 (8.3%)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21 (45.7%)</a:t>
                      </a:r>
                      <a:endPar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11 (23.9%)</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4 (8.7%)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5 (10.9%)</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5 (10.9%)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81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How important is it to align the science and math curricula for preservice education in collaboration with the College of Education, individual College of Education faculty members, or the Collaborative?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Very important: 16 (64%)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Somewhat important: 3 (12%) Neutral: 5 (20%)</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Somewhat unimportant: 1 (4%)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Not important at all: 0 (0%)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Very important: 26 (56.5%)</a:t>
                      </a:r>
                      <a:endPar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Somewhat important: 11 (23.9%)</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Neutral: 7 (15.2%)</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Somewhat unimportant: 0 (0%)</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Not important at all: 2 (4.3%)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25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Has your involvement in pre-service teacher education?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Positively changed your attitude: 9 (42.9%)</a:t>
                      </a:r>
                      <a:endPar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Negatively changed your attitude: 1 (4.8%)</a:t>
                      </a:r>
                      <a:endParaRPr kumimoji="0" lang="en-US" sz="13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Made no change in attitude: 9 (42.9%)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Positively changed your attitude: 20 (46.5%)</a:t>
                      </a:r>
                      <a:endParaRPr kumimoji="0" lang="en-US" sz="13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0" i="0" u="none" strike="noStrike" cap="none" normalizeH="0" baseline="0">
                          <a:ln>
                            <a:noFill/>
                          </a:ln>
                          <a:solidFill>
                            <a:schemeClr val="tx1"/>
                          </a:solidFill>
                          <a:effectLst>
                            <a:outerShdw blurRad="38100" dist="38100" dir="2700000" algn="tl">
                              <a:srgbClr val="000000"/>
                            </a:outerShdw>
                          </a:effectLst>
                          <a:latin typeface="Arial" pitchFamily="1" charset="0"/>
                        </a:rPr>
                        <a:t>Negatively changed your attitude: 3 (7%)</a:t>
                      </a:r>
                      <a:endParaRPr kumimoji="0" lang="en-US" sz="13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sng" strike="noStrike" cap="none" normalizeH="0" baseline="0">
                          <a:ln>
                            <a:noFill/>
                          </a:ln>
                          <a:solidFill>
                            <a:schemeClr val="tx1"/>
                          </a:solidFill>
                          <a:effectLst>
                            <a:outerShdw blurRad="38100" dist="38100" dir="2700000" algn="tl">
                              <a:srgbClr val="000000"/>
                            </a:outerShdw>
                          </a:effectLst>
                          <a:latin typeface="Arial" pitchFamily="1" charset="0"/>
                        </a:rPr>
                        <a:t>Made no change in attitude: 20 (46.5%)</a:t>
                      </a:r>
                      <a:r>
                        <a:rPr kumimoji="0" lang="en-US" sz="1300" b="0" i="1"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a:xfrm>
            <a:off x="457200" y="0"/>
            <a:ext cx="8229600" cy="762000"/>
          </a:xfrm>
        </p:spPr>
        <p:txBody>
          <a:bodyPr/>
          <a:lstStyle/>
          <a:p>
            <a:r>
              <a:rPr lang="en-US" sz="2400"/>
              <a:t>Graduate Teacher Education</a:t>
            </a:r>
          </a:p>
        </p:txBody>
      </p:sp>
      <p:graphicFrame>
        <p:nvGraphicFramePr>
          <p:cNvPr id="52285" name="Group 61"/>
          <p:cNvGraphicFramePr>
            <a:graphicFrameLocks noGrp="1"/>
          </p:cNvGraphicFramePr>
          <p:nvPr>
            <p:ph idx="1"/>
          </p:nvPr>
        </p:nvGraphicFramePr>
        <p:xfrm>
          <a:off x="76200" y="685800"/>
          <a:ext cx="8991600" cy="6053645"/>
        </p:xfrm>
        <a:graphic>
          <a:graphicData uri="http://schemas.openxmlformats.org/drawingml/2006/table">
            <a:tbl>
              <a:tblPr/>
              <a:tblGrid>
                <a:gridCol w="2922588"/>
                <a:gridCol w="2995612"/>
                <a:gridCol w="3073400"/>
              </a:tblGrid>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endPar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2005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2006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To what extent have you been involved in teaching graduate teacher education courses during the current academic year?</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13 (56.5%)</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0 (0%)</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1 (4.3%)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2 (8.7%)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7 (30.4%)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23 (53.5%)</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7 (16.3%)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4 (9.3%)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5 (11.6%)</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4 (9.3%)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Average number of graduate teacher education courses taught in academic year?</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.48 courses (</a:t>
                      </a:r>
                      <a:r>
                        <a:rPr kumimoji="0" lang="en-US" sz="1400" b="0" i="1" u="none" strike="noStrike" cap="none" normalizeH="0" baseline="0">
                          <a:ln>
                            <a:noFill/>
                          </a:ln>
                          <a:solidFill>
                            <a:schemeClr val="tx1"/>
                          </a:solidFill>
                          <a:effectLst>
                            <a:outerShdw blurRad="38100" dist="38100" dir="2700000" algn="tl">
                              <a:srgbClr val="000000"/>
                            </a:outerShdw>
                          </a:effectLst>
                          <a:latin typeface="Arial" pitchFamily="1" charset="0"/>
                        </a:rPr>
                        <a:t>SD</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 .790)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.47 courses (</a:t>
                      </a:r>
                      <a:r>
                        <a:rPr kumimoji="0" lang="en-US" sz="1400" b="0" i="1" u="none" strike="noStrike" cap="none" normalizeH="0" baseline="0">
                          <a:ln>
                            <a:noFill/>
                          </a:ln>
                          <a:solidFill>
                            <a:schemeClr val="tx1"/>
                          </a:solidFill>
                          <a:effectLst>
                            <a:outerShdw blurRad="38100" dist="38100" dir="2700000" algn="tl">
                              <a:srgbClr val="000000"/>
                            </a:outerShdw>
                          </a:effectLst>
                          <a:latin typeface="Arial" pitchFamily="1" charset="0"/>
                        </a:rPr>
                        <a:t>SD</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 1.03 courses)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How involved have you been in advising students who plan to become teachers during the current academic year?</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11 (44%)</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6 (24%)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3 (12%)</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2 (8%)</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2 (8%)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26 (60.5%)</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6 (14%)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8 (18.6%)</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1 (2.3%)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2 (4.7)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97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Number of hours per month advising these graduate students who are current teachers?</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3.51 hours (</a:t>
                      </a:r>
                      <a:r>
                        <a:rPr kumimoji="0" lang="en-US" sz="1400" b="0" i="1" u="none" strike="noStrike" cap="none" normalizeH="0" baseline="0">
                          <a:ln>
                            <a:noFill/>
                          </a:ln>
                          <a:solidFill>
                            <a:schemeClr val="tx1"/>
                          </a:solidFill>
                          <a:effectLst>
                            <a:outerShdw blurRad="38100" dist="38100" dir="2700000" algn="tl">
                              <a:srgbClr val="000000"/>
                            </a:outerShdw>
                          </a:effectLst>
                          <a:latin typeface="Arial" pitchFamily="1" charset="0"/>
                        </a:rPr>
                        <a:t>SD</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 6.70 hours)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1.31 hours (</a:t>
                      </a:r>
                      <a:r>
                        <a:rPr kumimoji="0" lang="en-US" sz="1400" b="0" i="1" u="none" strike="noStrike" cap="none" normalizeH="0" baseline="0">
                          <a:ln>
                            <a:noFill/>
                          </a:ln>
                          <a:solidFill>
                            <a:schemeClr val="tx1"/>
                          </a:solidFill>
                          <a:effectLst>
                            <a:outerShdw blurRad="38100" dist="38100" dir="2700000" algn="tl">
                              <a:srgbClr val="000000"/>
                            </a:outerShdw>
                          </a:effectLst>
                          <a:latin typeface="Arial" pitchFamily="1" charset="0"/>
                        </a:rPr>
                        <a:t>SD</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 2.66 hours)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rPr>
                        <a:t>During the current academic year, to what extent have you been involved in mentoring current teachers (who are also graduate students) in research projects?</a:t>
                      </a: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13 (56.5%)</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1 (4.3%)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4 (17.4%)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1 (4.3%)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4 (17.4%)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26 (61.9%)</a:t>
                      </a:r>
                      <a:endParaRPr kumimoji="0" lang="en-US" sz="14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8 (19%)</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4 (9.5%)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2 (4.8%)</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4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2 (4.8%)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a:xfrm>
            <a:off x="457200" y="0"/>
            <a:ext cx="8229600" cy="457200"/>
          </a:xfrm>
        </p:spPr>
        <p:txBody>
          <a:bodyPr/>
          <a:lstStyle/>
          <a:p>
            <a:r>
              <a:rPr lang="en-US" sz="2400"/>
              <a:t>Graduate Teacher Education 2</a:t>
            </a:r>
          </a:p>
        </p:txBody>
      </p:sp>
      <p:graphicFrame>
        <p:nvGraphicFramePr>
          <p:cNvPr id="54499" name="Group 227"/>
          <p:cNvGraphicFramePr>
            <a:graphicFrameLocks noGrp="1"/>
          </p:cNvGraphicFramePr>
          <p:nvPr>
            <p:ph idx="1"/>
          </p:nvPr>
        </p:nvGraphicFramePr>
        <p:xfrm>
          <a:off x="76200" y="477838"/>
          <a:ext cx="8991600" cy="6303962"/>
        </p:xfrm>
        <a:graphic>
          <a:graphicData uri="http://schemas.openxmlformats.org/drawingml/2006/table">
            <a:tbl>
              <a:tblPr/>
              <a:tblGrid>
                <a:gridCol w="2971800"/>
                <a:gridCol w="3200400"/>
                <a:gridCol w="2819400"/>
              </a:tblGrid>
              <a:tr h="228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endPar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none" strike="noStrike" cap="none" normalizeH="0" baseline="0">
                          <a:ln>
                            <a:noFill/>
                          </a:ln>
                          <a:solidFill>
                            <a:schemeClr val="tx1"/>
                          </a:solidFill>
                          <a:effectLst>
                            <a:outerShdw blurRad="38100" dist="38100" dir="2700000" algn="tl">
                              <a:srgbClr val="000000"/>
                            </a:outerShdw>
                          </a:effectLst>
                          <a:latin typeface="Arial" pitchFamily="1" charset="0"/>
                        </a:rPr>
                        <a:t>2005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300" b="1" i="0" u="none" strike="noStrike" cap="none" normalizeH="0" baseline="0">
                          <a:ln>
                            <a:noFill/>
                          </a:ln>
                          <a:solidFill>
                            <a:schemeClr val="tx1"/>
                          </a:solidFill>
                          <a:effectLst>
                            <a:outerShdw blurRad="38100" dist="38100" dir="2700000" algn="tl">
                              <a:srgbClr val="000000"/>
                            </a:outerShdw>
                          </a:effectLst>
                          <a:latin typeface="Arial" pitchFamily="1" charset="0"/>
                        </a:rPr>
                        <a:t>2006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049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Arial" pitchFamily="1" charset="0"/>
                        </a:rPr>
                        <a:t>How important is it for science and math faculty members to engage in the graduate education of current teachers?</a:t>
                      </a: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1" i="0" u="sng" strike="noStrike" cap="none" normalizeH="0" baseline="0">
                          <a:ln>
                            <a:noFill/>
                          </a:ln>
                          <a:solidFill>
                            <a:schemeClr val="tx1"/>
                          </a:solidFill>
                          <a:effectLst>
                            <a:outerShdw blurRad="38100" dist="38100" dir="2700000" algn="tl">
                              <a:srgbClr val="000000"/>
                            </a:outerShdw>
                          </a:effectLst>
                          <a:latin typeface="Arial" pitchFamily="1" charset="0"/>
                        </a:rPr>
                        <a:t>Very important: 11 (44%)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1" i="0" u="sng" strike="noStrike" cap="none" normalizeH="0" baseline="0">
                          <a:ln>
                            <a:noFill/>
                          </a:ln>
                          <a:solidFill>
                            <a:schemeClr val="tx1"/>
                          </a:solidFill>
                          <a:effectLst>
                            <a:outerShdw blurRad="38100" dist="38100" dir="2700000" algn="tl">
                              <a:srgbClr val="000000"/>
                            </a:outerShdw>
                          </a:effectLst>
                          <a:latin typeface="Arial" pitchFamily="1" charset="0"/>
                        </a:rPr>
                        <a:t>Somewhat important: 11 (44%)</a:t>
                      </a:r>
                      <a:endParaRPr kumimoji="0" lang="en-US" sz="12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Neutral: 3 (12%)</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Somewhat unimportant: 0 (0%)</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Not important at all: 0 (0%)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1" i="0" u="sng" strike="noStrike" cap="none" normalizeH="0" baseline="0">
                          <a:ln>
                            <a:noFill/>
                          </a:ln>
                          <a:solidFill>
                            <a:schemeClr val="tx1"/>
                          </a:solidFill>
                          <a:effectLst>
                            <a:outerShdw blurRad="38100" dist="38100" dir="2700000" algn="tl">
                              <a:srgbClr val="000000"/>
                            </a:outerShdw>
                          </a:effectLst>
                          <a:latin typeface="Arial" pitchFamily="1" charset="0"/>
                        </a:rPr>
                        <a:t>Very important: 25 (58.1%)</a:t>
                      </a:r>
                      <a:endParaRPr kumimoji="0" lang="en-US" sz="12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Somewhat important: 12 (27.9%)</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Neutral: 4 (9.3%)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Somewhat unimportant: 1 (2.3%)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Not important at all: 1 (2.3%)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43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Arial" pitchFamily="1" charset="0"/>
                        </a:rPr>
                        <a:t>To what extent have you been involved with faculty members or administrators from the College of Education or the Collaborative in the planning and preparation of current teachers studying at the graduate level?</a:t>
                      </a: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15 (62.5%)</a:t>
                      </a:r>
                      <a:endParaRPr kumimoji="0" lang="en-US" sz="12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3 (12.5%)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2 (8.3%)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2 (8.3%)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2 (8.3%)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26 (60.5%)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10 (23.3%)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3 (7%)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2 (4.7%)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2 (4.7%)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43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Arial" pitchFamily="1" charset="0"/>
                        </a:rPr>
                        <a:t>To what extent are you involved with aligning the science and math curricula in collaboration with the College of Education, individual College of Education faculty members, or the Collaborative?</a:t>
                      </a:r>
                      <a:endPar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14 (58.3%)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4 (16.7%)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3 (12.5%)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3 (12.5%)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3 (12.5%)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1" i="0" u="sng" strike="noStrike" cap="none" normalizeH="0" baseline="0">
                          <a:ln>
                            <a:noFill/>
                          </a:ln>
                          <a:solidFill>
                            <a:schemeClr val="tx1"/>
                          </a:solidFill>
                          <a:effectLst>
                            <a:outerShdw blurRad="38100" dist="38100" dir="2700000" algn="tl">
                              <a:srgbClr val="000000"/>
                            </a:outerShdw>
                          </a:effectLst>
                          <a:latin typeface="Arial" pitchFamily="1" charset="0"/>
                        </a:rPr>
                        <a:t>Not involved: 24 (55.8%)</a:t>
                      </a:r>
                      <a:endParaRPr kumimoji="0" lang="en-US" sz="12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Barely involved: 11 (25.6%)</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Occasionally involved: 2 (4.7%)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Moderately involved: 3 (7%)</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Very involved: 3 (7%)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50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Arial" pitchFamily="1" charset="0"/>
                        </a:rPr>
                        <a:t>How important is it to collaborate with the College of Education, individual College of Education faculty members, or the Collaborative in aligning the graduate math and science curricula?</a:t>
                      </a: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 </a:t>
                      </a:r>
                      <a:endParaRPr kumimoji="0" lang="en-US" sz="1200" b="1" i="0" u="none" strike="noStrike" cap="none" normalizeH="0" baseline="0">
                        <a:ln>
                          <a:noFill/>
                        </a:ln>
                        <a:solidFill>
                          <a:schemeClr val="tx1"/>
                        </a:solidFill>
                        <a:effectLst>
                          <a:outerShdw blurRad="38100" dist="38100" dir="2700000" algn="tl">
                            <a:srgbClr val="000000"/>
                          </a:outerShdw>
                        </a:effectLst>
                        <a:latin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1" i="0" u="sng" strike="noStrike" cap="none" normalizeH="0" baseline="0">
                          <a:ln>
                            <a:noFill/>
                          </a:ln>
                          <a:solidFill>
                            <a:schemeClr val="tx1"/>
                          </a:solidFill>
                          <a:effectLst>
                            <a:outerShdw blurRad="38100" dist="38100" dir="2700000" algn="tl">
                              <a:srgbClr val="000000"/>
                            </a:outerShdw>
                          </a:effectLst>
                          <a:latin typeface="Arial" pitchFamily="1" charset="0"/>
                        </a:rPr>
                        <a:t>Very important: 10 (41.7%)</a:t>
                      </a:r>
                      <a:endParaRPr kumimoji="0" lang="en-US" sz="12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Somewhat important: 9 (37.5%)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Neutral: 5 (20.8%)</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Somewhat unimportant: 9 (37.5%)</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Not important at all: 0 (0%)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1" i="0" u="sng" strike="noStrike" cap="none" normalizeH="0" baseline="0">
                          <a:ln>
                            <a:noFill/>
                          </a:ln>
                          <a:solidFill>
                            <a:schemeClr val="tx1"/>
                          </a:solidFill>
                          <a:effectLst>
                            <a:outerShdw blurRad="38100" dist="38100" dir="2700000" algn="tl">
                              <a:srgbClr val="000000"/>
                            </a:outerShdw>
                          </a:effectLst>
                          <a:latin typeface="Arial" pitchFamily="1" charset="0"/>
                        </a:rPr>
                        <a:t>Very important: 21 (48.8%)</a:t>
                      </a:r>
                      <a:endParaRPr kumimoji="0" lang="en-US" sz="1200" b="0" i="0" u="sng"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Somewhat important: 12 (27.9%)</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Neutral: 7 (16.3%)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Somewhat unimportant: 1 (2.3%)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Not important at all: 2 (4.7%)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4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Arial" pitchFamily="1" charset="0"/>
                        </a:rPr>
                        <a:t>Has your involvement in teaching graduate courses to current teachers?</a:t>
                      </a:r>
                      <a:r>
                        <a:rPr kumimoji="0" lang="en-US" sz="1200" b="0" i="0" u="none"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100" b="0" i="0" u="none" strike="noStrike" cap="none" normalizeH="0" baseline="0">
                          <a:ln>
                            <a:noFill/>
                          </a:ln>
                          <a:solidFill>
                            <a:schemeClr val="tx1"/>
                          </a:solidFill>
                          <a:effectLst>
                            <a:outerShdw blurRad="38100" dist="38100" dir="2700000" algn="tl">
                              <a:srgbClr val="000000"/>
                            </a:outerShdw>
                          </a:effectLst>
                          <a:latin typeface="Arial" pitchFamily="1" charset="0"/>
                        </a:rPr>
                        <a:t>Positively changed your attitude: 7 (30.4%)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100" b="0" i="0" u="none" strike="noStrike" cap="none" normalizeH="0" baseline="0">
                          <a:ln>
                            <a:noFill/>
                          </a:ln>
                          <a:solidFill>
                            <a:schemeClr val="tx1"/>
                          </a:solidFill>
                          <a:effectLst>
                            <a:outerShdw blurRad="38100" dist="38100" dir="2700000" algn="tl">
                              <a:srgbClr val="000000"/>
                            </a:outerShdw>
                          </a:effectLst>
                          <a:latin typeface="Arial" pitchFamily="1" charset="0"/>
                        </a:rPr>
                        <a:t>Negatively changed your attitude: 0 (0%)</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100" b="0" i="0" u="none" strike="noStrike" cap="none" normalizeH="0" baseline="0">
                          <a:ln>
                            <a:noFill/>
                          </a:ln>
                          <a:solidFill>
                            <a:schemeClr val="tx1"/>
                          </a:solidFill>
                          <a:effectLst>
                            <a:outerShdw blurRad="38100" dist="38100" dir="2700000" algn="tl">
                              <a:srgbClr val="000000"/>
                            </a:outerShdw>
                          </a:effectLst>
                          <a:latin typeface="Arial" pitchFamily="1" charset="0"/>
                        </a:rPr>
                        <a:t>Made no change in attitude: 4 (17.4%)</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100" b="1" i="0" u="sng" strike="noStrike" cap="none" normalizeH="0" baseline="0">
                          <a:ln>
                            <a:noFill/>
                          </a:ln>
                          <a:solidFill>
                            <a:schemeClr val="tx1"/>
                          </a:solidFill>
                          <a:effectLst>
                            <a:outerShdw blurRad="38100" dist="38100" dir="2700000" algn="tl">
                              <a:srgbClr val="000000"/>
                            </a:outerShdw>
                          </a:effectLst>
                          <a:latin typeface="Arial" pitchFamily="1" charset="0"/>
                        </a:rPr>
                        <a:t>Not applicable: 12 (52.2%)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100" b="0" i="0" u="none" strike="noStrike" cap="none" normalizeH="0" baseline="0">
                          <a:ln>
                            <a:noFill/>
                          </a:ln>
                          <a:solidFill>
                            <a:schemeClr val="tx1"/>
                          </a:solidFill>
                          <a:effectLst>
                            <a:outerShdw blurRad="38100" dist="38100" dir="2700000" algn="tl">
                              <a:srgbClr val="000000"/>
                            </a:outerShdw>
                          </a:effectLst>
                          <a:latin typeface="Arial" pitchFamily="1" charset="0"/>
                        </a:rPr>
                        <a:t>Positively changed your attitude: 12 (30.8%)</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100" b="0" i="0" u="none" strike="noStrike" cap="none" normalizeH="0" baseline="0">
                          <a:ln>
                            <a:noFill/>
                          </a:ln>
                          <a:solidFill>
                            <a:schemeClr val="tx1"/>
                          </a:solidFill>
                          <a:effectLst>
                            <a:outerShdw blurRad="38100" dist="38100" dir="2700000" algn="tl">
                              <a:srgbClr val="000000"/>
                            </a:outerShdw>
                          </a:effectLst>
                          <a:latin typeface="Arial" pitchFamily="1" charset="0"/>
                        </a:rPr>
                        <a:t>Negatively changed your attitude:  1 (2.6%)</a:t>
                      </a:r>
                      <a:endParaRPr kumimoji="0" lang="en-US" sz="1100" b="1" i="0" u="none" strike="noStrike" cap="none" normalizeH="0" baseline="0">
                        <a:ln>
                          <a:noFill/>
                        </a:ln>
                        <a:solidFill>
                          <a:schemeClr val="tx1"/>
                        </a:solidFill>
                        <a:effectLst>
                          <a:outerShdw blurRad="38100" dist="38100" dir="2700000" algn="tl">
                            <a:srgbClr val="000000"/>
                          </a:outerShdw>
                        </a:effectLst>
                        <a:latin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1" charset="2"/>
                        <a:buNone/>
                        <a:tabLst/>
                      </a:pPr>
                      <a:r>
                        <a:rPr kumimoji="0" lang="en-US" sz="1100" b="1" i="0" u="sng" strike="noStrike" cap="none" normalizeH="0" baseline="0">
                          <a:ln>
                            <a:noFill/>
                          </a:ln>
                          <a:solidFill>
                            <a:schemeClr val="tx1"/>
                          </a:solidFill>
                          <a:effectLst>
                            <a:outerShdw blurRad="38100" dist="38100" dir="2700000" algn="tl">
                              <a:srgbClr val="000000"/>
                            </a:outerShdw>
                          </a:effectLst>
                          <a:latin typeface="Arial" pitchFamily="1" charset="0"/>
                        </a:rPr>
                        <a:t>Made no change in attitude: 26 (66.7%)</a:t>
                      </a:r>
                      <a:r>
                        <a:rPr kumimoji="0" lang="en-US" sz="1100" b="0" i="0" u="sng" strike="noStrike" cap="none" normalizeH="0" baseline="0">
                          <a:ln>
                            <a:noFill/>
                          </a:ln>
                          <a:solidFill>
                            <a:schemeClr val="tx1"/>
                          </a:solidFill>
                          <a:effectLst>
                            <a:outerShdw blurRad="38100" dist="38100" dir="2700000" algn="tl">
                              <a:srgbClr val="000000"/>
                            </a:outerShdw>
                          </a:effectLst>
                          <a:latin typeface="Arial" pitchFamily="1"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69</TotalTime>
  <Words>4807</Words>
  <Application>Microsoft Macintosh PowerPoint</Application>
  <PresentationFormat>On-screen Show (4:3)</PresentationFormat>
  <Paragraphs>486</Paragraphs>
  <Slides>20</Slides>
  <Notes>20</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20</vt:i4>
      </vt:variant>
    </vt:vector>
  </HeadingPairs>
  <TitlesOfParts>
    <vt:vector size="25" baseType="lpstr">
      <vt:lpstr>Arial</vt:lpstr>
      <vt:lpstr>Times New Roman</vt:lpstr>
      <vt:lpstr>Wingdings</vt:lpstr>
      <vt:lpstr>Symbol</vt:lpstr>
      <vt:lpstr>Beam</vt:lpstr>
      <vt:lpstr>“Involving University Science Faculty in the Preparation of Teachers:  The Call and the Challenge of Participation ” </vt:lpstr>
      <vt:lpstr>      Presented at the American Evaluation Association 2006 Annual Conference, “The Consequences of Evaluation.” Portland, OR, November 1-3, 2006.    Contact Information: Dr. Philip I. Kramer College of Saint Benedict and Saint John’s University 37 College Avenue South Saint Joseph, MN 56374 pkramer@csbsju.edu (320) 363-5289     This research was made possible with an MSP grant and funding from the National Science Foundation (EHR-0227124).  </vt:lpstr>
      <vt:lpstr>Research Questions</vt:lpstr>
      <vt:lpstr>Definitions</vt:lpstr>
      <vt:lpstr>Slide 5</vt:lpstr>
      <vt:lpstr>Engagement in Preservice Teacher Education</vt:lpstr>
      <vt:lpstr>Engagement in Preservice Teacher Education 2</vt:lpstr>
      <vt:lpstr>Graduate Teacher Education</vt:lpstr>
      <vt:lpstr>Graduate Teacher Education 2</vt:lpstr>
      <vt:lpstr>Work in K-12 Schools</vt:lpstr>
      <vt:lpstr>Work in K-12 Schools 2</vt:lpstr>
      <vt:lpstr>Faculty Expectations, Preferences, and Time</vt:lpstr>
      <vt:lpstr>MSP Participation and Concerns about Tenure and Promotion</vt:lpstr>
      <vt:lpstr>Should Faculty be Rewarded for Involvement in K-12 Schools?</vt:lpstr>
      <vt:lpstr>Should Faculty be Rewarded for Involvement in K-12 Schools? </vt:lpstr>
      <vt:lpstr>Should Faculty be Rewarded for Involvement in K-12 Schools? </vt:lpstr>
      <vt:lpstr>Should Faculty be Rewarded for Involvement in K-12 Schools? </vt:lpstr>
      <vt:lpstr>Discussion</vt:lpstr>
      <vt:lpstr>Recommendations</vt:lpstr>
      <vt:lpstr>   Thank you!</vt:lpstr>
    </vt:vector>
  </TitlesOfParts>
  <Company>College of Saint Benedict and Saint John's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“Involving University Science Faculty in the Preparation of Teachers:  The Call and the Challenge of Participation ” </dc:title>
  <cp:lastModifiedBy>Philip Kramer</cp:lastModifiedBy>
  <cp:revision>26</cp:revision>
  <dcterms:created xsi:type="dcterms:W3CDTF">2012-04-17T15:20:43Z</dcterms:created>
  <dcterms:modified xsi:type="dcterms:W3CDTF">2012-04-17T15:20:57Z</dcterms:modified>
</cp:coreProperties>
</file>