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6" d="100"/>
          <a:sy n="26" d="100"/>
        </p:scale>
        <p:origin x="-1842" y="-234"/>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015A9-1B87-4C42-9690-9CCC6C0EE44D}" type="datetimeFigureOut">
              <a:rPr lang="en-US" smtClean="0"/>
              <a:t>8/17/2012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541F2-98E1-4EFC-AC1A-C96A575D8464}" type="slidenum">
              <a:rPr lang="en-US" smtClean="0"/>
              <a:t>‹#›</a:t>
            </a:fld>
            <a:endParaRPr lang="en-US"/>
          </a:p>
        </p:txBody>
      </p:sp>
    </p:spTree>
    <p:extLst>
      <p:ext uri="{BB962C8B-B14F-4D97-AF65-F5344CB8AC3E}">
        <p14:creationId xmlns:p14="http://schemas.microsoft.com/office/powerpoint/2010/main" val="30896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541F2-98E1-4EFC-AC1A-C96A575D8464}" type="slidenum">
              <a:rPr lang="en-US" smtClean="0"/>
              <a:t>1</a:t>
            </a:fld>
            <a:endParaRPr lang="en-US"/>
          </a:p>
        </p:txBody>
      </p:sp>
    </p:spTree>
    <p:extLst>
      <p:ext uri="{BB962C8B-B14F-4D97-AF65-F5344CB8AC3E}">
        <p14:creationId xmlns:p14="http://schemas.microsoft.com/office/powerpoint/2010/main" val="352709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F4FB1-FE5B-4BA4-AC7A-ABE39FFB6AD3}" type="datetimeFigureOut">
              <a:rPr lang="en-US" smtClean="0"/>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4E2E-DBA9-4037-BFC9-21C5A79745FC}" type="slidenum">
              <a:rPr lang="en-US" smtClean="0"/>
              <a:t>‹#›</a:t>
            </a:fld>
            <a:endParaRPr lang="en-US"/>
          </a:p>
        </p:txBody>
      </p:sp>
    </p:spTree>
    <p:extLst>
      <p:ext uri="{BB962C8B-B14F-4D97-AF65-F5344CB8AC3E}">
        <p14:creationId xmlns:p14="http://schemas.microsoft.com/office/powerpoint/2010/main" val="180120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F4FB1-FE5B-4BA4-AC7A-ABE39FFB6AD3}" type="datetimeFigureOut">
              <a:rPr lang="en-US" smtClean="0"/>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4E2E-DBA9-4037-BFC9-21C5A79745FC}" type="slidenum">
              <a:rPr lang="en-US" smtClean="0"/>
              <a:t>‹#›</a:t>
            </a:fld>
            <a:endParaRPr lang="en-US"/>
          </a:p>
        </p:txBody>
      </p:sp>
    </p:spTree>
    <p:extLst>
      <p:ext uri="{BB962C8B-B14F-4D97-AF65-F5344CB8AC3E}">
        <p14:creationId xmlns:p14="http://schemas.microsoft.com/office/powerpoint/2010/main" val="202350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F4FB1-FE5B-4BA4-AC7A-ABE39FFB6AD3}" type="datetimeFigureOut">
              <a:rPr lang="en-US" smtClean="0"/>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4E2E-DBA9-4037-BFC9-21C5A79745FC}" type="slidenum">
              <a:rPr lang="en-US" smtClean="0"/>
              <a:t>‹#›</a:t>
            </a:fld>
            <a:endParaRPr lang="en-US"/>
          </a:p>
        </p:txBody>
      </p:sp>
    </p:spTree>
    <p:extLst>
      <p:ext uri="{BB962C8B-B14F-4D97-AF65-F5344CB8AC3E}">
        <p14:creationId xmlns:p14="http://schemas.microsoft.com/office/powerpoint/2010/main" val="262457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F4FB1-FE5B-4BA4-AC7A-ABE39FFB6AD3}" type="datetimeFigureOut">
              <a:rPr lang="en-US" smtClean="0"/>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4E2E-DBA9-4037-BFC9-21C5A79745FC}" type="slidenum">
              <a:rPr lang="en-US" smtClean="0"/>
              <a:t>‹#›</a:t>
            </a:fld>
            <a:endParaRPr lang="en-US"/>
          </a:p>
        </p:txBody>
      </p:sp>
    </p:spTree>
    <p:extLst>
      <p:ext uri="{BB962C8B-B14F-4D97-AF65-F5344CB8AC3E}">
        <p14:creationId xmlns:p14="http://schemas.microsoft.com/office/powerpoint/2010/main" val="53131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F4FB1-FE5B-4BA4-AC7A-ABE39FFB6AD3}" type="datetimeFigureOut">
              <a:rPr lang="en-US" smtClean="0"/>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4E2E-DBA9-4037-BFC9-21C5A79745FC}" type="slidenum">
              <a:rPr lang="en-US" smtClean="0"/>
              <a:t>‹#›</a:t>
            </a:fld>
            <a:endParaRPr lang="en-US"/>
          </a:p>
        </p:txBody>
      </p:sp>
    </p:spTree>
    <p:extLst>
      <p:ext uri="{BB962C8B-B14F-4D97-AF65-F5344CB8AC3E}">
        <p14:creationId xmlns:p14="http://schemas.microsoft.com/office/powerpoint/2010/main" val="152309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F4FB1-FE5B-4BA4-AC7A-ABE39FFB6AD3}" type="datetimeFigureOut">
              <a:rPr lang="en-US" smtClean="0"/>
              <a:t>8/17/2012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74E2E-DBA9-4037-BFC9-21C5A79745FC}" type="slidenum">
              <a:rPr lang="en-US" smtClean="0"/>
              <a:t>‹#›</a:t>
            </a:fld>
            <a:endParaRPr lang="en-US"/>
          </a:p>
        </p:txBody>
      </p:sp>
    </p:spTree>
    <p:extLst>
      <p:ext uri="{BB962C8B-B14F-4D97-AF65-F5344CB8AC3E}">
        <p14:creationId xmlns:p14="http://schemas.microsoft.com/office/powerpoint/2010/main" val="90770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F4FB1-FE5B-4BA4-AC7A-ABE39FFB6AD3}" type="datetimeFigureOut">
              <a:rPr lang="en-US" smtClean="0"/>
              <a:t>8/17/2012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74E2E-DBA9-4037-BFC9-21C5A79745FC}" type="slidenum">
              <a:rPr lang="en-US" smtClean="0"/>
              <a:t>‹#›</a:t>
            </a:fld>
            <a:endParaRPr lang="en-US"/>
          </a:p>
        </p:txBody>
      </p:sp>
    </p:spTree>
    <p:extLst>
      <p:ext uri="{BB962C8B-B14F-4D97-AF65-F5344CB8AC3E}">
        <p14:creationId xmlns:p14="http://schemas.microsoft.com/office/powerpoint/2010/main" val="406411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F4FB1-FE5B-4BA4-AC7A-ABE39FFB6AD3}" type="datetimeFigureOut">
              <a:rPr lang="en-US" smtClean="0"/>
              <a:t>8/17/2012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74E2E-DBA9-4037-BFC9-21C5A79745FC}" type="slidenum">
              <a:rPr lang="en-US" smtClean="0"/>
              <a:t>‹#›</a:t>
            </a:fld>
            <a:endParaRPr lang="en-US"/>
          </a:p>
        </p:txBody>
      </p:sp>
    </p:spTree>
    <p:extLst>
      <p:ext uri="{BB962C8B-B14F-4D97-AF65-F5344CB8AC3E}">
        <p14:creationId xmlns:p14="http://schemas.microsoft.com/office/powerpoint/2010/main" val="17808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F4FB1-FE5B-4BA4-AC7A-ABE39FFB6AD3}" type="datetimeFigureOut">
              <a:rPr lang="en-US" smtClean="0"/>
              <a:t>8/17/2012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74E2E-DBA9-4037-BFC9-21C5A79745FC}" type="slidenum">
              <a:rPr lang="en-US" smtClean="0"/>
              <a:t>‹#›</a:t>
            </a:fld>
            <a:endParaRPr lang="en-US"/>
          </a:p>
        </p:txBody>
      </p:sp>
    </p:spTree>
    <p:extLst>
      <p:ext uri="{BB962C8B-B14F-4D97-AF65-F5344CB8AC3E}">
        <p14:creationId xmlns:p14="http://schemas.microsoft.com/office/powerpoint/2010/main" val="18074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F4FB1-FE5B-4BA4-AC7A-ABE39FFB6AD3}" type="datetimeFigureOut">
              <a:rPr lang="en-US" smtClean="0"/>
              <a:t>8/17/2012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74E2E-DBA9-4037-BFC9-21C5A79745FC}" type="slidenum">
              <a:rPr lang="en-US" smtClean="0"/>
              <a:t>‹#›</a:t>
            </a:fld>
            <a:endParaRPr lang="en-US"/>
          </a:p>
        </p:txBody>
      </p:sp>
    </p:spTree>
    <p:extLst>
      <p:ext uri="{BB962C8B-B14F-4D97-AF65-F5344CB8AC3E}">
        <p14:creationId xmlns:p14="http://schemas.microsoft.com/office/powerpoint/2010/main" val="31374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F4FB1-FE5B-4BA4-AC7A-ABE39FFB6AD3}" type="datetimeFigureOut">
              <a:rPr lang="en-US" smtClean="0"/>
              <a:t>8/17/2012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74E2E-DBA9-4037-BFC9-21C5A79745FC}" type="slidenum">
              <a:rPr lang="en-US" smtClean="0"/>
              <a:t>‹#›</a:t>
            </a:fld>
            <a:endParaRPr lang="en-US"/>
          </a:p>
        </p:txBody>
      </p:sp>
    </p:spTree>
    <p:extLst>
      <p:ext uri="{BB962C8B-B14F-4D97-AF65-F5344CB8AC3E}">
        <p14:creationId xmlns:p14="http://schemas.microsoft.com/office/powerpoint/2010/main" val="51699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56FF4FB1-FE5B-4BA4-AC7A-ABE39FFB6AD3}" type="datetimeFigureOut">
              <a:rPr lang="en-US" smtClean="0"/>
              <a:t>8/17/2012</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01874E2E-DBA9-4037-BFC9-21C5A79745FC}" type="slidenum">
              <a:rPr lang="en-US" smtClean="0"/>
              <a:t>‹#›</a:t>
            </a:fld>
            <a:endParaRPr lang="en-US"/>
          </a:p>
        </p:txBody>
      </p:sp>
    </p:spTree>
    <p:extLst>
      <p:ext uri="{BB962C8B-B14F-4D97-AF65-F5344CB8AC3E}">
        <p14:creationId xmlns:p14="http://schemas.microsoft.com/office/powerpoint/2010/main" val="287577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extBox 4"/>
          <p:cNvSpPr txBox="1"/>
          <p:nvPr/>
        </p:nvSpPr>
        <p:spPr>
          <a:xfrm>
            <a:off x="701040" y="762000"/>
            <a:ext cx="35017710" cy="4524315"/>
          </a:xfrm>
          <a:prstGeom prst="rect">
            <a:avLst/>
          </a:prstGeom>
          <a:noFill/>
        </p:spPr>
        <p:txBody>
          <a:bodyPr wrap="square" rtlCol="0">
            <a:spAutoFit/>
          </a:bodyPr>
          <a:lstStyle/>
          <a:p>
            <a:pPr algn="ctr"/>
            <a:r>
              <a:rPr lang="en-US" b="1" dirty="0" smtClean="0">
                <a:solidFill>
                  <a:schemeClr val="bg1"/>
                </a:solidFill>
                <a:latin typeface="Arial" pitchFamily="34" charset="0"/>
                <a:cs typeface="Arial" pitchFamily="34" charset="0"/>
              </a:rPr>
              <a:t>IS THERE A CORRELATION BETWEEN DEPRESSION AND INFLAMMATION IN COLLEGE- AGED STUDENTS?</a:t>
            </a:r>
          </a:p>
          <a:p>
            <a:pPr algn="ctr"/>
            <a:r>
              <a:rPr lang="en-US" sz="4800" dirty="0" err="1" smtClean="0">
                <a:solidFill>
                  <a:schemeClr val="accent4">
                    <a:lumMod val="40000"/>
                    <a:lumOff val="60000"/>
                  </a:schemeClr>
                </a:solidFill>
                <a:latin typeface="Arial" pitchFamily="34" charset="0"/>
                <a:cs typeface="Arial" pitchFamily="34" charset="0"/>
              </a:rPr>
              <a:t>Jenn</a:t>
            </a:r>
            <a:r>
              <a:rPr lang="en-US" sz="4800" dirty="0" smtClean="0">
                <a:solidFill>
                  <a:schemeClr val="accent4">
                    <a:lumMod val="40000"/>
                    <a:lumOff val="60000"/>
                  </a:schemeClr>
                </a:solidFill>
                <a:latin typeface="Arial" pitchFamily="34" charset="0"/>
                <a:cs typeface="Arial" pitchFamily="34" charset="0"/>
              </a:rPr>
              <a:t> Yelle, Cassie Dorschner, </a:t>
            </a:r>
            <a:br>
              <a:rPr lang="en-US" sz="4800" dirty="0" smtClean="0">
                <a:solidFill>
                  <a:schemeClr val="accent4">
                    <a:lumMod val="40000"/>
                    <a:lumOff val="60000"/>
                  </a:schemeClr>
                </a:solidFill>
                <a:latin typeface="Arial" pitchFamily="34" charset="0"/>
                <a:cs typeface="Arial" pitchFamily="34" charset="0"/>
              </a:rPr>
            </a:br>
            <a:r>
              <a:rPr lang="en-US" sz="4800" dirty="0" smtClean="0">
                <a:solidFill>
                  <a:schemeClr val="accent4">
                    <a:lumMod val="40000"/>
                    <a:lumOff val="60000"/>
                  </a:schemeClr>
                </a:solidFill>
                <a:latin typeface="Arial" pitchFamily="34" charset="0"/>
                <a:cs typeface="Arial" pitchFamily="34" charset="0"/>
              </a:rPr>
              <a:t>Jayne Byrne, MS RD</a:t>
            </a:r>
          </a:p>
          <a:p>
            <a:pPr algn="ctr"/>
            <a:r>
              <a:rPr lang="en-US" sz="4800" dirty="0" smtClean="0">
                <a:solidFill>
                  <a:schemeClr val="accent4">
                    <a:lumMod val="40000"/>
                    <a:lumOff val="60000"/>
                  </a:schemeClr>
                </a:solidFill>
                <a:latin typeface="Arial" pitchFamily="34" charset="0"/>
                <a:cs typeface="Arial" pitchFamily="34" charset="0"/>
              </a:rPr>
              <a:t>Nutrition Department </a:t>
            </a:r>
            <a:endParaRPr lang="en-US" sz="4800" dirty="0">
              <a:solidFill>
                <a:schemeClr val="accent4">
                  <a:lumMod val="40000"/>
                  <a:lumOff val="60000"/>
                </a:schemeClr>
              </a:solidFill>
              <a:latin typeface="Arial" pitchFamily="34" charset="0"/>
              <a:cs typeface="Arial" pitchFamily="34" charset="0"/>
            </a:endParaRPr>
          </a:p>
        </p:txBody>
      </p:sp>
      <p:sp>
        <p:nvSpPr>
          <p:cNvPr id="7" name="TextBox 6"/>
          <p:cNvSpPr txBox="1"/>
          <p:nvPr/>
        </p:nvSpPr>
        <p:spPr>
          <a:xfrm>
            <a:off x="241528" y="5414235"/>
            <a:ext cx="10731272" cy="6032421"/>
          </a:xfrm>
          <a:prstGeom prst="rect">
            <a:avLst/>
          </a:prstGeom>
          <a:solidFill>
            <a:schemeClr val="accent4">
              <a:lumMod val="40000"/>
              <a:lumOff val="60000"/>
            </a:schemeClr>
          </a:solidFill>
        </p:spPr>
        <p:txBody>
          <a:bodyPr wrap="square" rtlCol="0">
            <a:spAutoFit/>
          </a:bodyPr>
          <a:lstStyle/>
          <a:p>
            <a:pPr algn="ctr"/>
            <a:r>
              <a:rPr lang="en-US" sz="5400" b="1" dirty="0" smtClean="0"/>
              <a:t>INTRODUCTION </a:t>
            </a:r>
          </a:p>
          <a:p>
            <a:r>
              <a:rPr lang="en-US" sz="4400" dirty="0" smtClean="0"/>
              <a:t>          </a:t>
            </a:r>
            <a:r>
              <a:rPr lang="en-US" sz="3600" dirty="0" smtClean="0"/>
              <a:t>The college population has many stressors in life which can elicit depressive symptoms, such as academic </a:t>
            </a:r>
            <a:r>
              <a:rPr lang="en-US" sz="3600" dirty="0"/>
              <a:t>pressures, relationships</a:t>
            </a:r>
            <a:r>
              <a:rPr lang="en-US" sz="3600" dirty="0" smtClean="0"/>
              <a:t>, and </a:t>
            </a:r>
            <a:r>
              <a:rPr lang="en-US" sz="3600" dirty="0"/>
              <a:t>developmental </a:t>
            </a:r>
            <a:r>
              <a:rPr lang="en-US" sz="3600" dirty="0" smtClean="0"/>
              <a:t>challenges. </a:t>
            </a:r>
            <a:r>
              <a:rPr lang="en-US" sz="3600" dirty="0"/>
              <a:t>Depressed individuals have high psychological stress which elevates C-reactive protein (CRP), an inflammatory marker which can be measured through the blood. CRP levels indicate the extent of inflammation and elevated CRP appears to be associated with severe depressive symptoms.  </a:t>
            </a:r>
          </a:p>
        </p:txBody>
      </p:sp>
      <p:sp>
        <p:nvSpPr>
          <p:cNvPr id="9" name="TextBox 8"/>
          <p:cNvSpPr txBox="1"/>
          <p:nvPr/>
        </p:nvSpPr>
        <p:spPr>
          <a:xfrm>
            <a:off x="25603200" y="5414235"/>
            <a:ext cx="10753658" cy="7109639"/>
          </a:xfrm>
          <a:prstGeom prst="rect">
            <a:avLst/>
          </a:prstGeom>
          <a:solidFill>
            <a:schemeClr val="accent4">
              <a:lumMod val="40000"/>
              <a:lumOff val="60000"/>
            </a:schemeClr>
          </a:solidFill>
        </p:spPr>
        <p:txBody>
          <a:bodyPr wrap="square" rtlCol="0">
            <a:spAutoFit/>
          </a:bodyPr>
          <a:lstStyle/>
          <a:p>
            <a:r>
              <a:rPr lang="en-US" sz="5400" dirty="0" smtClean="0"/>
              <a:t>                      </a:t>
            </a:r>
            <a:r>
              <a:rPr lang="en-US" sz="6000" b="1" dirty="0" smtClean="0"/>
              <a:t>RESULTS</a:t>
            </a:r>
            <a:r>
              <a:rPr lang="en-US" sz="6000" dirty="0" smtClean="0"/>
              <a:t> </a:t>
            </a:r>
          </a:p>
          <a:p>
            <a:r>
              <a:rPr lang="en-US" sz="3600" dirty="0" smtClean="0"/>
              <a:t>ISCRLE scores indicate levels of depressive symptoms:</a:t>
            </a:r>
            <a:endParaRPr lang="en-US" sz="3600" dirty="0"/>
          </a:p>
          <a:p>
            <a:pPr marL="2400300" lvl="1" indent="-571500">
              <a:buFont typeface="Arial" pitchFamily="34" charset="0"/>
              <a:buChar char="•"/>
            </a:pPr>
            <a:r>
              <a:rPr lang="en-US" sz="3600" dirty="0" smtClean="0"/>
              <a:t>&lt; 49: low </a:t>
            </a:r>
          </a:p>
          <a:p>
            <a:pPr marL="2400300" lvl="1" indent="-571500">
              <a:buFont typeface="Arial" pitchFamily="34" charset="0"/>
              <a:buChar char="•"/>
            </a:pPr>
            <a:r>
              <a:rPr lang="en-US" sz="3600" dirty="0" smtClean="0"/>
              <a:t>50-147: moderate</a:t>
            </a:r>
          </a:p>
          <a:p>
            <a:pPr marL="2400300" lvl="1" indent="-571500">
              <a:buFont typeface="Arial" pitchFamily="34" charset="0"/>
              <a:buChar char="•"/>
            </a:pPr>
            <a:r>
              <a:rPr lang="en-US" sz="3600" dirty="0" smtClean="0"/>
              <a:t>&gt;147: high</a:t>
            </a:r>
          </a:p>
          <a:p>
            <a:pPr marL="571500" indent="-571500">
              <a:buFont typeface="Arial" pitchFamily="34" charset="0"/>
              <a:buChar char="•"/>
            </a:pPr>
            <a:r>
              <a:rPr lang="en-US" sz="3600" dirty="0" smtClean="0"/>
              <a:t>Avg. score of subjects on ICSRLE: </a:t>
            </a:r>
            <a:r>
              <a:rPr lang="en-US" sz="3600" b="1" dirty="0" smtClean="0"/>
              <a:t>95</a:t>
            </a:r>
          </a:p>
          <a:p>
            <a:pPr marL="571500" indent="-571500">
              <a:buFont typeface="Arial" pitchFamily="34" charset="0"/>
              <a:buChar char="•"/>
            </a:pPr>
            <a:r>
              <a:rPr lang="en-US" sz="3600" dirty="0" smtClean="0"/>
              <a:t>Two of the questions on the survey that received the highest average score </a:t>
            </a:r>
          </a:p>
          <a:p>
            <a:pPr marL="2514600" lvl="1" indent="-685800">
              <a:buFont typeface="Arial" pitchFamily="34" charset="0"/>
              <a:buChar char="•"/>
            </a:pPr>
            <a:r>
              <a:rPr lang="en-US" sz="3600" dirty="0" smtClean="0"/>
              <a:t>Being </a:t>
            </a:r>
            <a:r>
              <a:rPr lang="en-US" sz="3600" dirty="0"/>
              <a:t>let down or disappointed by friends</a:t>
            </a:r>
          </a:p>
          <a:p>
            <a:pPr marL="2514600" lvl="1" indent="-685800">
              <a:buFont typeface="Arial" pitchFamily="34" charset="0"/>
              <a:buChar char="•"/>
            </a:pPr>
            <a:r>
              <a:rPr lang="en-US" sz="3600" dirty="0" smtClean="0"/>
              <a:t>Being ignored</a:t>
            </a:r>
          </a:p>
          <a:p>
            <a:pPr marL="857250" indent="-857250">
              <a:buFont typeface="Arial" pitchFamily="34" charset="0"/>
              <a:buChar char="•"/>
            </a:pPr>
            <a:r>
              <a:rPr lang="en-US" sz="3600" dirty="0" smtClean="0"/>
              <a:t>Avg. level of CRP: 1.28 mg/L which indicates moderate inflammation</a:t>
            </a:r>
          </a:p>
        </p:txBody>
      </p:sp>
      <p:sp>
        <p:nvSpPr>
          <p:cNvPr id="10" name="TextBox 9"/>
          <p:cNvSpPr txBox="1"/>
          <p:nvPr/>
        </p:nvSpPr>
        <p:spPr>
          <a:xfrm>
            <a:off x="265912" y="14864352"/>
            <a:ext cx="10631424" cy="7017306"/>
          </a:xfrm>
          <a:prstGeom prst="rect">
            <a:avLst/>
          </a:prstGeom>
          <a:solidFill>
            <a:schemeClr val="accent4">
              <a:lumMod val="40000"/>
              <a:lumOff val="60000"/>
            </a:schemeClr>
          </a:solidFill>
        </p:spPr>
        <p:txBody>
          <a:bodyPr wrap="square" rtlCol="0">
            <a:spAutoFit/>
          </a:bodyPr>
          <a:lstStyle/>
          <a:p>
            <a:pPr algn="ctr"/>
            <a:r>
              <a:rPr lang="en-US" sz="5400" b="1" dirty="0" smtClean="0"/>
              <a:t>METHODS</a:t>
            </a:r>
          </a:p>
          <a:p>
            <a:pPr marL="685800" indent="-685800">
              <a:buFont typeface="Arial" pitchFamily="34" charset="0"/>
              <a:buChar char="•"/>
            </a:pPr>
            <a:r>
              <a:rPr lang="en-US" sz="3600" dirty="0" smtClean="0"/>
              <a:t>Approval was obtained from the college’s Institutional Review Board (IRB). </a:t>
            </a:r>
          </a:p>
          <a:p>
            <a:pPr marL="685800" indent="-685800">
              <a:buFont typeface="Arial" pitchFamily="34" charset="0"/>
              <a:buChar char="•"/>
            </a:pPr>
            <a:r>
              <a:rPr lang="en-US" sz="3600" dirty="0" smtClean="0"/>
              <a:t>A total of 70 participants were recruited and screened for anti-depressant or corticosteroid use. The sample size for the study was 40 participants.</a:t>
            </a:r>
            <a:endParaRPr lang="en-US" sz="3600" dirty="0"/>
          </a:p>
          <a:p>
            <a:pPr marL="685800" indent="-685800">
              <a:buFont typeface="Arial" pitchFamily="34" charset="0"/>
              <a:buChar char="•"/>
            </a:pPr>
            <a:r>
              <a:rPr lang="en-US" sz="3600" dirty="0" smtClean="0"/>
              <a:t>Depressive symptoms were measured by an online version of the Inventory of College Students’ Recent Life Experiences (ICSRLE). </a:t>
            </a:r>
          </a:p>
          <a:p>
            <a:pPr marL="685800" indent="-685800">
              <a:buFont typeface="Arial" pitchFamily="34" charset="0"/>
              <a:buChar char="•"/>
            </a:pPr>
            <a:r>
              <a:rPr lang="en-US" sz="3600" dirty="0" smtClean="0"/>
              <a:t>CRP levels were measured with the </a:t>
            </a:r>
            <a:r>
              <a:rPr lang="en-US" sz="3600" dirty="0" err="1" smtClean="0"/>
              <a:t>Cholestech</a:t>
            </a:r>
            <a:r>
              <a:rPr lang="en-US" sz="3600" dirty="0" smtClean="0"/>
              <a:t> LDX system using a 40µL capillary blood sample.</a:t>
            </a:r>
          </a:p>
          <a:p>
            <a:pPr marL="685800" indent="-685800">
              <a:buFont typeface="Arial" pitchFamily="34" charset="0"/>
              <a:buChar char="•"/>
            </a:pPr>
            <a:r>
              <a:rPr lang="en-US" sz="3600" dirty="0" smtClean="0"/>
              <a:t>Data was analyzed using SPSS software.</a:t>
            </a:r>
            <a:endParaRPr lang="en-US" sz="3600" dirty="0"/>
          </a:p>
        </p:txBody>
      </p:sp>
      <p:sp>
        <p:nvSpPr>
          <p:cNvPr id="12" name="TextBox 11"/>
          <p:cNvSpPr txBox="1"/>
          <p:nvPr/>
        </p:nvSpPr>
        <p:spPr>
          <a:xfrm>
            <a:off x="25603201" y="13279008"/>
            <a:ext cx="10691944" cy="8125301"/>
          </a:xfrm>
          <a:prstGeom prst="rect">
            <a:avLst/>
          </a:prstGeom>
          <a:solidFill>
            <a:schemeClr val="accent4">
              <a:lumMod val="40000"/>
              <a:lumOff val="60000"/>
            </a:schemeClr>
          </a:solidFill>
        </p:spPr>
        <p:txBody>
          <a:bodyPr wrap="square" rtlCol="0">
            <a:spAutoFit/>
          </a:bodyPr>
          <a:lstStyle/>
          <a:p>
            <a:pPr algn="ctr"/>
            <a:r>
              <a:rPr lang="en-US" sz="5400" b="1" dirty="0" smtClean="0"/>
              <a:t>CONCLUSION</a:t>
            </a:r>
            <a:endParaRPr lang="en-US" sz="5400" b="1" dirty="0"/>
          </a:p>
          <a:p>
            <a:pPr marL="685800" indent="-685800">
              <a:buFont typeface="Arial" pitchFamily="34" charset="0"/>
              <a:buChar char="•"/>
            </a:pPr>
            <a:r>
              <a:rPr lang="en-US" sz="3600" dirty="0"/>
              <a:t>In the college-aged population, there is a </a:t>
            </a:r>
            <a:r>
              <a:rPr lang="en-US" sz="3600" dirty="0" smtClean="0"/>
              <a:t>moderate correlation </a:t>
            </a:r>
            <a:r>
              <a:rPr lang="en-US" sz="3600" dirty="0"/>
              <a:t>between elevated CRP levels </a:t>
            </a:r>
            <a:r>
              <a:rPr lang="en-US" sz="3600" dirty="0" smtClean="0"/>
              <a:t>and depressive symptoms </a:t>
            </a:r>
          </a:p>
          <a:p>
            <a:pPr marL="685800" indent="-685800">
              <a:buFont typeface="Arial" pitchFamily="34" charset="0"/>
              <a:buChar char="•"/>
            </a:pPr>
            <a:r>
              <a:rPr lang="en-US" sz="3600" dirty="0" smtClean="0"/>
              <a:t>100% of participants were in the moderate depressive symptom range as indicated by the ICSRLE </a:t>
            </a:r>
          </a:p>
          <a:p>
            <a:pPr marL="685800" indent="-685800">
              <a:buFont typeface="Arial" pitchFamily="34" charset="0"/>
              <a:buChar char="•"/>
            </a:pPr>
            <a:r>
              <a:rPr lang="en-US" sz="3600" dirty="0" smtClean="0"/>
              <a:t>13% of participants had high CRP values (&gt;3.00 mg/L</a:t>
            </a:r>
          </a:p>
          <a:p>
            <a:pPr marL="685800" indent="-685800">
              <a:buFont typeface="Arial" pitchFamily="34" charset="0"/>
              <a:buChar char="•"/>
            </a:pPr>
            <a:r>
              <a:rPr lang="en-US" sz="3600" dirty="0" smtClean="0"/>
              <a:t>18% of participants had moderate CRP values (1.00 mg/L-3.00 mg/L) </a:t>
            </a:r>
          </a:p>
          <a:p>
            <a:pPr marL="685800" indent="-685800">
              <a:buFont typeface="Arial" pitchFamily="34" charset="0"/>
              <a:buChar char="•"/>
            </a:pPr>
            <a:r>
              <a:rPr lang="en-US" sz="3600" dirty="0" smtClean="0"/>
              <a:t>70% of participants had low CRP values (&lt;1.00 mg/L)</a:t>
            </a:r>
            <a:endParaRPr lang="en-US" sz="4400" dirty="0" smtClean="0"/>
          </a:p>
          <a:p>
            <a:pPr marL="685800" indent="-685800">
              <a:buFont typeface="Arial" pitchFamily="34" charset="0"/>
              <a:buChar char="•"/>
            </a:pPr>
            <a:r>
              <a:rPr lang="en-US" sz="3600" dirty="0" smtClean="0"/>
              <a:t>There is a moderate correlation indicated; however, with a larger sample size the correlation  would be stronger  </a:t>
            </a:r>
          </a:p>
        </p:txBody>
      </p:sp>
      <p:sp>
        <p:nvSpPr>
          <p:cNvPr id="13" name="TextBox 12"/>
          <p:cNvSpPr txBox="1"/>
          <p:nvPr/>
        </p:nvSpPr>
        <p:spPr>
          <a:xfrm>
            <a:off x="241528" y="22250400"/>
            <a:ext cx="11168818" cy="4924425"/>
          </a:xfrm>
          <a:prstGeom prst="rect">
            <a:avLst/>
          </a:prstGeom>
          <a:solidFill>
            <a:schemeClr val="accent4">
              <a:lumMod val="40000"/>
              <a:lumOff val="60000"/>
            </a:schemeClr>
          </a:solidFill>
        </p:spPr>
        <p:txBody>
          <a:bodyPr wrap="square" rtlCol="0">
            <a:spAutoFit/>
          </a:bodyPr>
          <a:lstStyle/>
          <a:p>
            <a:pPr algn="ctr"/>
            <a:r>
              <a:rPr lang="en-US" sz="5400" b="1" dirty="0" smtClean="0"/>
              <a:t>ACKNOWLEDGEMENTS</a:t>
            </a:r>
          </a:p>
          <a:p>
            <a:pPr marL="571500" indent="-571500">
              <a:buFont typeface="Arial" pitchFamily="34" charset="0"/>
              <a:buChar char="•"/>
            </a:pPr>
            <a:r>
              <a:rPr lang="en-US" sz="3600" dirty="0" smtClean="0"/>
              <a:t>Thank you to students at the College of Saint Benedict/St John’s University for their participation</a:t>
            </a:r>
          </a:p>
          <a:p>
            <a:pPr marL="571500" indent="-571500">
              <a:buFont typeface="Arial" pitchFamily="34" charset="0"/>
              <a:buChar char="•"/>
            </a:pPr>
            <a:r>
              <a:rPr lang="en-US" sz="3600" dirty="0" smtClean="0"/>
              <a:t>Richard Wielkiewicz for statistical expertise</a:t>
            </a:r>
          </a:p>
          <a:p>
            <a:pPr marL="571500" indent="-571500">
              <a:buFont typeface="Arial" pitchFamily="34" charset="0"/>
              <a:buChar char="•"/>
            </a:pPr>
            <a:r>
              <a:rPr lang="en-US" sz="3600" dirty="0" smtClean="0"/>
              <a:t>A special thanks to Amy Olson for her guidance through our study </a:t>
            </a:r>
          </a:p>
          <a:p>
            <a:pPr marL="571500" indent="-571500">
              <a:buFont typeface="Arial" pitchFamily="34" charset="0"/>
              <a:buChar char="•"/>
            </a:pPr>
            <a:r>
              <a:rPr lang="en-US" sz="3600" dirty="0" smtClean="0"/>
              <a:t>Richard White and the Undergraduate Research Grant </a:t>
            </a:r>
          </a:p>
          <a:p>
            <a:pPr algn="ctr"/>
            <a:endParaRPr lang="en-US" sz="4400" dirty="0"/>
          </a:p>
        </p:txBody>
      </p:sp>
      <p:sp>
        <p:nvSpPr>
          <p:cNvPr id="2" name="TextBox 1"/>
          <p:cNvSpPr txBox="1"/>
          <p:nvPr/>
        </p:nvSpPr>
        <p:spPr>
          <a:xfrm>
            <a:off x="25671010" y="23322778"/>
            <a:ext cx="10685848" cy="1754326"/>
          </a:xfrm>
          <a:prstGeom prst="rect">
            <a:avLst/>
          </a:prstGeom>
          <a:solidFill>
            <a:schemeClr val="accent4">
              <a:lumMod val="40000"/>
              <a:lumOff val="60000"/>
            </a:schemeClr>
          </a:solidFill>
        </p:spPr>
        <p:txBody>
          <a:bodyPr wrap="square" rtlCol="0">
            <a:spAutoFit/>
          </a:bodyPr>
          <a:lstStyle/>
          <a:p>
            <a:pPr algn="ctr"/>
            <a:r>
              <a:rPr lang="en-US" sz="3600" dirty="0" smtClean="0"/>
              <a:t>Future research will examine if dietary factors that reduce inflammation correlate to changes in ICSRLE scores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1335" y="2194745"/>
            <a:ext cx="2759075" cy="2740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13033"/>
            <a:ext cx="2722239" cy="27222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1688" y="20512903"/>
            <a:ext cx="5640587"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58560" y="20512904"/>
            <a:ext cx="5593080" cy="561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1528" y="11756878"/>
            <a:ext cx="10731272" cy="2708434"/>
          </a:xfrm>
          <a:prstGeom prst="rect">
            <a:avLst/>
          </a:prstGeom>
          <a:solidFill>
            <a:schemeClr val="accent4">
              <a:lumMod val="40000"/>
              <a:lumOff val="60000"/>
            </a:schemeClr>
          </a:solidFill>
        </p:spPr>
        <p:txBody>
          <a:bodyPr wrap="square" rtlCol="0">
            <a:spAutoFit/>
          </a:bodyPr>
          <a:lstStyle/>
          <a:p>
            <a:pPr algn="ctr"/>
            <a:r>
              <a:rPr lang="en-US" sz="5400" b="1" dirty="0" smtClean="0"/>
              <a:t>PURPOSE</a:t>
            </a:r>
          </a:p>
          <a:p>
            <a:r>
              <a:rPr lang="en-US" sz="4400" dirty="0"/>
              <a:t> </a:t>
            </a:r>
            <a:r>
              <a:rPr lang="en-US" sz="4400" dirty="0" smtClean="0"/>
              <a:t>       </a:t>
            </a:r>
            <a:r>
              <a:rPr lang="en-US" sz="3600" dirty="0" smtClean="0"/>
              <a:t>Our present study is intended to determine the extent to which CRP levels are correlated with depressive symptoms in college-aged students. </a:t>
            </a:r>
            <a:endParaRPr lang="en-US" sz="4400" dirty="0"/>
          </a:p>
        </p:txBody>
      </p:sp>
      <p:graphicFrame>
        <p:nvGraphicFramePr>
          <p:cNvPr id="11" name="Table 10"/>
          <p:cNvGraphicFramePr>
            <a:graphicFrameLocks noGrp="1"/>
          </p:cNvGraphicFramePr>
          <p:nvPr>
            <p:extLst>
              <p:ext uri="{D42A27DB-BD31-4B8C-83A1-F6EECF244321}">
                <p14:modId xmlns:p14="http://schemas.microsoft.com/office/powerpoint/2010/main" val="2784971980"/>
              </p:ext>
            </p:extLst>
          </p:nvPr>
        </p:nvGraphicFramePr>
        <p:xfrm>
          <a:off x="11424591" y="16230600"/>
          <a:ext cx="13833270" cy="3522806"/>
        </p:xfrm>
        <a:graphic>
          <a:graphicData uri="http://schemas.openxmlformats.org/drawingml/2006/table">
            <a:tbl>
              <a:tblPr firstRow="1" bandRow="1">
                <a:tableStyleId>{793D81CF-94F2-401A-BA57-92F5A7B2D0C5}</a:tableStyleId>
              </a:tblPr>
              <a:tblGrid>
                <a:gridCol w="2305545"/>
                <a:gridCol w="2305545"/>
                <a:gridCol w="2305545"/>
                <a:gridCol w="2305545"/>
                <a:gridCol w="2305545"/>
                <a:gridCol w="2305545"/>
              </a:tblGrid>
              <a:tr h="1370639">
                <a:tc>
                  <a:txBody>
                    <a:bodyPr/>
                    <a:lstStyle/>
                    <a:p>
                      <a:pPr algn="ctr"/>
                      <a:endParaRPr lang="en-US" sz="6000" dirty="0"/>
                    </a:p>
                  </a:txBody>
                  <a:tcPr/>
                </a:tc>
                <a:tc>
                  <a:txBody>
                    <a:bodyPr/>
                    <a:lstStyle/>
                    <a:p>
                      <a:pPr algn="ctr"/>
                      <a:r>
                        <a:rPr lang="en-US" sz="3200" dirty="0" smtClean="0"/>
                        <a:t>#</a:t>
                      </a:r>
                      <a:r>
                        <a:rPr lang="en-US" sz="3200" baseline="0" dirty="0" smtClean="0"/>
                        <a:t> of subjects</a:t>
                      </a:r>
                      <a:endParaRPr lang="en-US" sz="3200" dirty="0"/>
                    </a:p>
                  </a:txBody>
                  <a:tcPr/>
                </a:tc>
                <a:tc>
                  <a:txBody>
                    <a:bodyPr/>
                    <a:lstStyle/>
                    <a:p>
                      <a:pPr algn="ctr"/>
                      <a:r>
                        <a:rPr lang="en-US" sz="3200" dirty="0" smtClean="0"/>
                        <a:t>Min.</a:t>
                      </a:r>
                      <a:endParaRPr lang="en-US" sz="3200" dirty="0"/>
                    </a:p>
                  </a:txBody>
                  <a:tcPr/>
                </a:tc>
                <a:tc>
                  <a:txBody>
                    <a:bodyPr/>
                    <a:lstStyle/>
                    <a:p>
                      <a:pPr algn="ctr"/>
                      <a:r>
                        <a:rPr lang="en-US" sz="3200" dirty="0" smtClean="0"/>
                        <a:t>Max</a:t>
                      </a:r>
                      <a:endParaRPr lang="en-US" sz="3200" dirty="0"/>
                    </a:p>
                  </a:txBody>
                  <a:tcPr/>
                </a:tc>
                <a:tc>
                  <a:txBody>
                    <a:bodyPr/>
                    <a:lstStyle/>
                    <a:p>
                      <a:pPr algn="ctr"/>
                      <a:r>
                        <a:rPr lang="en-US" sz="3200" dirty="0" smtClean="0"/>
                        <a:t>Mean</a:t>
                      </a:r>
                      <a:endParaRPr lang="en-US" sz="3200" dirty="0"/>
                    </a:p>
                  </a:txBody>
                  <a:tcPr/>
                </a:tc>
                <a:tc>
                  <a:txBody>
                    <a:bodyPr/>
                    <a:lstStyle/>
                    <a:p>
                      <a:pPr algn="ctr"/>
                      <a:r>
                        <a:rPr lang="en-US" sz="3200" dirty="0" smtClean="0"/>
                        <a:t>Std.</a:t>
                      </a:r>
                      <a:r>
                        <a:rPr lang="en-US" sz="3200" baseline="0" dirty="0" smtClean="0"/>
                        <a:t> Dev.</a:t>
                      </a:r>
                      <a:endParaRPr lang="en-US" sz="3200" dirty="0"/>
                    </a:p>
                  </a:txBody>
                  <a:tcPr/>
                </a:tc>
              </a:tr>
              <a:tr h="781528">
                <a:tc>
                  <a:txBody>
                    <a:bodyPr/>
                    <a:lstStyle/>
                    <a:p>
                      <a:pPr algn="ctr"/>
                      <a:r>
                        <a:rPr lang="en-US" sz="3200" dirty="0" smtClean="0"/>
                        <a:t>CRP (mg/</a:t>
                      </a:r>
                      <a:r>
                        <a:rPr lang="en-US" sz="3200" dirty="0" err="1" smtClean="0"/>
                        <a:t>dL</a:t>
                      </a:r>
                      <a:r>
                        <a:rPr lang="en-US" sz="3200" dirty="0" smtClean="0"/>
                        <a:t>)</a:t>
                      </a:r>
                      <a:endParaRPr lang="en-US" sz="3200" dirty="0"/>
                    </a:p>
                  </a:txBody>
                  <a:tcPr/>
                </a:tc>
                <a:tc>
                  <a:txBody>
                    <a:bodyPr/>
                    <a:lstStyle/>
                    <a:p>
                      <a:pPr algn="ctr"/>
                      <a:r>
                        <a:rPr lang="en-US" sz="3200" dirty="0" smtClean="0"/>
                        <a:t>40</a:t>
                      </a:r>
                      <a:endParaRPr lang="en-US" sz="3200" dirty="0"/>
                    </a:p>
                  </a:txBody>
                  <a:tcPr/>
                </a:tc>
                <a:tc>
                  <a:txBody>
                    <a:bodyPr/>
                    <a:lstStyle/>
                    <a:p>
                      <a:pPr algn="ctr"/>
                      <a:r>
                        <a:rPr lang="en-US" sz="3200" dirty="0" smtClean="0"/>
                        <a:t>.30</a:t>
                      </a:r>
                      <a:endParaRPr lang="en-US" sz="3200" dirty="0"/>
                    </a:p>
                  </a:txBody>
                  <a:tcPr/>
                </a:tc>
                <a:tc>
                  <a:txBody>
                    <a:bodyPr/>
                    <a:lstStyle/>
                    <a:p>
                      <a:pPr algn="ctr"/>
                      <a:r>
                        <a:rPr lang="en-US" sz="3200" dirty="0" smtClean="0"/>
                        <a:t>7.70</a:t>
                      </a:r>
                      <a:endParaRPr lang="en-US" sz="3200" dirty="0"/>
                    </a:p>
                  </a:txBody>
                  <a:tcPr/>
                </a:tc>
                <a:tc>
                  <a:txBody>
                    <a:bodyPr/>
                    <a:lstStyle/>
                    <a:p>
                      <a:pPr algn="ctr"/>
                      <a:r>
                        <a:rPr lang="en-US" sz="3200" dirty="0" smtClean="0"/>
                        <a:t>1.28</a:t>
                      </a:r>
                      <a:endParaRPr lang="en-US" sz="3200" dirty="0"/>
                    </a:p>
                  </a:txBody>
                  <a:tcPr/>
                </a:tc>
                <a:tc>
                  <a:txBody>
                    <a:bodyPr/>
                    <a:lstStyle/>
                    <a:p>
                      <a:pPr algn="ctr"/>
                      <a:r>
                        <a:rPr lang="en-US" sz="3200" dirty="0" smtClean="0"/>
                        <a:t>1.70</a:t>
                      </a:r>
                      <a:endParaRPr lang="en-US" sz="3200" dirty="0"/>
                    </a:p>
                  </a:txBody>
                  <a:tcPr/>
                </a:tc>
              </a:tr>
              <a:tr h="1370639">
                <a:tc>
                  <a:txBody>
                    <a:bodyPr/>
                    <a:lstStyle/>
                    <a:p>
                      <a:pPr algn="ctr"/>
                      <a:r>
                        <a:rPr lang="en-US" sz="3200" dirty="0" smtClean="0"/>
                        <a:t>ISCLRE</a:t>
                      </a:r>
                      <a:r>
                        <a:rPr lang="en-US" sz="3200" baseline="0" dirty="0" smtClean="0"/>
                        <a:t> Score</a:t>
                      </a:r>
                      <a:endParaRPr lang="en-US" sz="3200" dirty="0"/>
                    </a:p>
                  </a:txBody>
                  <a:tcPr/>
                </a:tc>
                <a:tc>
                  <a:txBody>
                    <a:bodyPr/>
                    <a:lstStyle/>
                    <a:p>
                      <a:pPr algn="ctr"/>
                      <a:r>
                        <a:rPr lang="en-US" sz="3200" dirty="0" smtClean="0"/>
                        <a:t>40</a:t>
                      </a:r>
                      <a:endParaRPr lang="en-US" sz="3200" dirty="0"/>
                    </a:p>
                  </a:txBody>
                  <a:tcPr/>
                </a:tc>
                <a:tc>
                  <a:txBody>
                    <a:bodyPr/>
                    <a:lstStyle/>
                    <a:p>
                      <a:pPr algn="ctr"/>
                      <a:r>
                        <a:rPr lang="en-US" sz="3200" dirty="0" smtClean="0"/>
                        <a:t>49</a:t>
                      </a:r>
                      <a:endParaRPr lang="en-US" sz="3200" dirty="0"/>
                    </a:p>
                  </a:txBody>
                  <a:tcPr/>
                </a:tc>
                <a:tc>
                  <a:txBody>
                    <a:bodyPr/>
                    <a:lstStyle/>
                    <a:p>
                      <a:pPr algn="ctr"/>
                      <a:r>
                        <a:rPr lang="en-US" sz="3200" dirty="0" smtClean="0"/>
                        <a:t>138</a:t>
                      </a:r>
                      <a:endParaRPr lang="en-US" sz="3200" dirty="0"/>
                    </a:p>
                  </a:txBody>
                  <a:tcPr/>
                </a:tc>
                <a:tc>
                  <a:txBody>
                    <a:bodyPr/>
                    <a:lstStyle/>
                    <a:p>
                      <a:pPr algn="ctr"/>
                      <a:r>
                        <a:rPr lang="en-US" sz="3200" dirty="0" smtClean="0"/>
                        <a:t>95</a:t>
                      </a:r>
                      <a:endParaRPr lang="en-US" sz="3200" dirty="0"/>
                    </a:p>
                  </a:txBody>
                  <a:tcPr/>
                </a:tc>
                <a:tc>
                  <a:txBody>
                    <a:bodyPr/>
                    <a:lstStyle/>
                    <a:p>
                      <a:pPr algn="ctr"/>
                      <a:r>
                        <a:rPr lang="en-US" sz="3200" dirty="0" smtClean="0"/>
                        <a:t>18</a:t>
                      </a:r>
                      <a:endParaRPr lang="en-US" sz="3200" dirty="0"/>
                    </a:p>
                  </a:txBody>
                  <a:tcPr/>
                </a:tc>
              </a:tr>
            </a:tbl>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17547" y="6599975"/>
            <a:ext cx="13384696" cy="858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650200" y="10892658"/>
            <a:ext cx="2209800" cy="769441"/>
          </a:xfrm>
          <a:prstGeom prst="rect">
            <a:avLst/>
          </a:prstGeom>
          <a:noFill/>
        </p:spPr>
        <p:txBody>
          <a:bodyPr wrap="square" rtlCol="0">
            <a:spAutoFit/>
          </a:bodyPr>
          <a:lstStyle/>
          <a:p>
            <a:r>
              <a:rPr lang="en-US" sz="4400" b="1" dirty="0" smtClean="0"/>
              <a:t>R= 0.26</a:t>
            </a:r>
            <a:endParaRPr lang="en-US" sz="4400" b="1" dirty="0"/>
          </a:p>
        </p:txBody>
      </p:sp>
    </p:spTree>
    <p:extLst>
      <p:ext uri="{BB962C8B-B14F-4D97-AF65-F5344CB8AC3E}">
        <p14:creationId xmlns:p14="http://schemas.microsoft.com/office/powerpoint/2010/main" val="347464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Words>
  <Application>Microsoft Office PowerPoint</Application>
  <PresentationFormat>Custom</PresentationFormat>
  <Paragraphs>55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CSB/SJU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Byrne, Jayne</cp:lastModifiedBy>
  <cp:revision>34</cp:revision>
  <dcterms:created xsi:type="dcterms:W3CDTF">2012-03-16T21:08:04Z</dcterms:created>
  <dcterms:modified xsi:type="dcterms:W3CDTF">2012-08-17T15:53:10Z</dcterms:modified>
</cp:coreProperties>
</file>